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Outfit"/>
      <p:regular r:id="rId17"/>
    </p:embeddedFont>
    <p:embeddedFont>
      <p:font typeface="Arimo"/>
      <p:regular r:id="rId18"/>
    </p:embeddedFont>
    <p:embeddedFont>
      <p:font typeface="Arimo"/>
      <p:regular r:id="rId19"/>
    </p:embeddedFont>
    <p:embeddedFont>
      <p:font typeface="Arimo"/>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8038" y="1619845"/>
            <a:ext cx="7700724" cy="1778318"/>
          </a:xfrm>
          <a:prstGeom prst="rect">
            <a:avLst/>
          </a:prstGeom>
          <a:noFill/>
          <a:ln/>
        </p:spPr>
        <p:txBody>
          <a:bodyPr wrap="square" lIns="0" tIns="0" rIns="0" bIns="0" rtlCol="0" anchor="t"/>
          <a:lstStyle/>
          <a:p>
            <a:pPr indent="0" marL="0">
              <a:lnSpc>
                <a:spcPts val="7000"/>
              </a:lnSpc>
              <a:buNone/>
            </a:pPr>
            <a:r>
              <a:rPr lang="en-US" sz="5600" b="1" dirty="0">
                <a:solidFill>
                  <a:srgbClr val="231971"/>
                </a:solidFill>
                <a:latin typeface="Outfit" pitchFamily="34" charset="0"/>
                <a:ea typeface="Outfit" pitchFamily="34" charset="-122"/>
                <a:cs typeface="Outfit" pitchFamily="34" charset="-120"/>
              </a:rPr>
              <a:t>Global CO2 Emissions Dashboard Overview</a:t>
            </a:r>
            <a:endParaRPr lang="en-US" sz="5600" dirty="0"/>
          </a:p>
        </p:txBody>
      </p:sp>
      <p:sp>
        <p:nvSpPr>
          <p:cNvPr id="4" name="Text 1"/>
          <p:cNvSpPr/>
          <p:nvPr/>
        </p:nvSpPr>
        <p:spPr>
          <a:xfrm>
            <a:off x="6208038" y="3707368"/>
            <a:ext cx="7700724" cy="2309455"/>
          </a:xfrm>
          <a:prstGeom prst="rect">
            <a:avLst/>
          </a:prstGeom>
          <a:noFill/>
          <a:ln/>
        </p:spPr>
        <p:txBody>
          <a:bodyPr wrap="square" lIns="0" tIns="0" rIns="0" bIns="0" rtlCol="0" anchor="t"/>
          <a:lstStyle/>
          <a:p>
            <a:pPr indent="0" marL="0">
              <a:lnSpc>
                <a:spcPts val="2550"/>
              </a:lnSpc>
              <a:buNone/>
            </a:pPr>
            <a:r>
              <a:rPr lang="en-US" sz="1600" dirty="0">
                <a:solidFill>
                  <a:srgbClr val="2A2742"/>
                </a:solidFill>
                <a:latin typeface="Arimo" pitchFamily="34" charset="0"/>
                <a:ea typeface="Arimo" pitchFamily="34" charset="-122"/>
                <a:cs typeface="Arimo" pitchFamily="34" charset="-120"/>
              </a:rPr>
              <a:t>This presentation provides a comprehensive overview of global CO2 emissions, a critical factor driving climate change. We'll delve into historical trends, explore the major contributors to emissions, examine regional disparities, and discuss the urgent need for action. Our focus is on the period from 1990 to 2018, a critical period for understanding the trajectory of greenhouse gas emissions and their impact on the planet. The data presented in this dashboard highlights the pressing need for immediate and effective climate change mitigation strategies.</a:t>
            </a:r>
            <a:endParaRPr lang="en-US" sz="1600" dirty="0"/>
          </a:p>
        </p:txBody>
      </p:sp>
      <p:sp>
        <p:nvSpPr>
          <p:cNvPr id="5" name="Shape 2"/>
          <p:cNvSpPr/>
          <p:nvPr/>
        </p:nvSpPr>
        <p:spPr>
          <a:xfrm>
            <a:off x="6208038" y="6264235"/>
            <a:ext cx="329922" cy="329922"/>
          </a:xfrm>
          <a:prstGeom prst="roundRect">
            <a:avLst>
              <a:gd name="adj" fmla="val 27712870"/>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15658" y="6271855"/>
            <a:ext cx="314682" cy="314682"/>
          </a:xfrm>
          <a:prstGeom prst="rect">
            <a:avLst/>
          </a:prstGeom>
        </p:spPr>
      </p:pic>
      <p:sp>
        <p:nvSpPr>
          <p:cNvPr id="7" name="Text 3"/>
          <p:cNvSpPr/>
          <p:nvPr/>
        </p:nvSpPr>
        <p:spPr>
          <a:xfrm>
            <a:off x="6640949" y="6248757"/>
            <a:ext cx="1976199" cy="360878"/>
          </a:xfrm>
          <a:prstGeom prst="rect">
            <a:avLst/>
          </a:prstGeom>
          <a:noFill/>
          <a:ln/>
        </p:spPr>
        <p:txBody>
          <a:bodyPr wrap="none" lIns="0" tIns="0" rIns="0" bIns="0" rtlCol="0" anchor="t"/>
          <a:lstStyle/>
          <a:p>
            <a:pPr algn="l" indent="0" marL="0">
              <a:lnSpc>
                <a:spcPts val="2800"/>
              </a:lnSpc>
              <a:buNone/>
            </a:pPr>
            <a:r>
              <a:rPr lang="en-US" sz="2000" b="1" dirty="0">
                <a:solidFill>
                  <a:srgbClr val="2A2742"/>
                </a:solidFill>
                <a:latin typeface="Arimo" pitchFamily="34" charset="0"/>
                <a:ea typeface="Arimo" pitchFamily="34" charset="-122"/>
                <a:cs typeface="Arimo" pitchFamily="34" charset="-120"/>
              </a:rPr>
              <a:t>by Salman Faris</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607" y="2694384"/>
            <a:ext cx="4919186" cy="2840831"/>
          </a:xfrm>
          <a:prstGeom prst="rect">
            <a:avLst/>
          </a:prstGeom>
        </p:spPr>
      </p:pic>
      <p:sp>
        <p:nvSpPr>
          <p:cNvPr id="4" name="Text 0"/>
          <p:cNvSpPr/>
          <p:nvPr/>
        </p:nvSpPr>
        <p:spPr>
          <a:xfrm>
            <a:off x="793790" y="1421368"/>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1971"/>
                </a:solidFill>
                <a:latin typeface="Outfit" pitchFamily="34" charset="0"/>
                <a:ea typeface="Outfit" pitchFamily="34" charset="-122"/>
                <a:cs typeface="Outfit" pitchFamily="34" charset="-120"/>
              </a:rPr>
              <a:t>Conclusion and Call to Action</a:t>
            </a:r>
            <a:endParaRPr lang="en-US" sz="4450" dirty="0"/>
          </a:p>
        </p:txBody>
      </p:sp>
      <p:sp>
        <p:nvSpPr>
          <p:cNvPr id="5" name="Text 1"/>
          <p:cNvSpPr/>
          <p:nvPr/>
        </p:nvSpPr>
        <p:spPr>
          <a:xfrm>
            <a:off x="793790" y="3179088"/>
            <a:ext cx="7556421" cy="362902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Addressing climate change requires immediate and collective action. The data presented highlights the urgent need for a global shift towards sustainable practices. Governments must implement policies that incentivize renewable energy, promote energy efficiency, and regulate emissions. Businesses must adopt sustainable practices, reduce their carbon footprints, and invest in renewable energy technologies. Individuals can make a difference by making informed choices about energy consumption, transportation, and waste management. By working together, we can mitigate climate change and secure a sustainable future for generations to come.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98302" y="566261"/>
            <a:ext cx="7546896" cy="623411"/>
          </a:xfrm>
          <a:prstGeom prst="rect">
            <a:avLst/>
          </a:prstGeom>
          <a:noFill/>
          <a:ln/>
        </p:spPr>
        <p:txBody>
          <a:bodyPr wrap="none" lIns="0" tIns="0" rIns="0" bIns="0" rtlCol="0" anchor="t"/>
          <a:lstStyle/>
          <a:p>
            <a:pPr indent="0" marL="0">
              <a:lnSpc>
                <a:spcPts val="4900"/>
              </a:lnSpc>
              <a:buNone/>
            </a:pPr>
            <a:r>
              <a:rPr lang="en-US" sz="3900" b="1" dirty="0">
                <a:solidFill>
                  <a:srgbClr val="231971"/>
                </a:solidFill>
                <a:latin typeface="Outfit" pitchFamily="34" charset="0"/>
                <a:ea typeface="Outfit" pitchFamily="34" charset="-122"/>
                <a:cs typeface="Outfit" pitchFamily="34" charset="-120"/>
              </a:rPr>
              <a:t>Total CO2 Emissions (1990-2018)</a:t>
            </a:r>
            <a:endParaRPr lang="en-US" sz="3900" dirty="0"/>
          </a:p>
        </p:txBody>
      </p:sp>
      <p:sp>
        <p:nvSpPr>
          <p:cNvPr id="3" name="Text 1"/>
          <p:cNvSpPr/>
          <p:nvPr/>
        </p:nvSpPr>
        <p:spPr>
          <a:xfrm>
            <a:off x="698302" y="1588651"/>
            <a:ext cx="13233797" cy="1276826"/>
          </a:xfrm>
          <a:prstGeom prst="rect">
            <a:avLst/>
          </a:prstGeom>
          <a:noFill/>
          <a:ln/>
        </p:spPr>
        <p:txBody>
          <a:bodyPr wrap="square" lIns="0" tIns="0" rIns="0" bIns="0" rtlCol="0" anchor="t"/>
          <a:lstStyle/>
          <a:p>
            <a:pPr indent="0" marL="0">
              <a:lnSpc>
                <a:spcPts val="2500"/>
              </a:lnSpc>
              <a:buNone/>
            </a:pPr>
            <a:r>
              <a:rPr lang="en-US" sz="1550" dirty="0">
                <a:solidFill>
                  <a:srgbClr val="2A2742"/>
                </a:solidFill>
                <a:latin typeface="Arimo" pitchFamily="34" charset="0"/>
                <a:ea typeface="Arimo" pitchFamily="34" charset="-122"/>
                <a:cs typeface="Arimo" pitchFamily="34" charset="-120"/>
              </a:rPr>
              <a:t>Global CO2 emissions have been steadily rising since 1990, reaching a staggering 996.38 kilotons in 2018. This trend underscores the urgent need to address the climate crisis. The increasing reliance on fossil fuels for energy production, industrial processes, and transportation is the primary driver of this surge in CO2 emissions. The consequences of unchecked emissions include rising global temperatures, sea level rise, and increasingly severe weather events, all of which pose significant risks to human health and the environment.</a:t>
            </a:r>
            <a:endParaRPr lang="en-US" sz="1550" dirty="0"/>
          </a:p>
        </p:txBody>
      </p:sp>
      <p:sp>
        <p:nvSpPr>
          <p:cNvPr id="4" name="Shape 2"/>
          <p:cNvSpPr/>
          <p:nvPr/>
        </p:nvSpPr>
        <p:spPr>
          <a:xfrm>
            <a:off x="698302" y="5376624"/>
            <a:ext cx="13233797" cy="22860"/>
          </a:xfrm>
          <a:prstGeom prst="roundRect">
            <a:avLst>
              <a:gd name="adj" fmla="val 366575"/>
            </a:avLst>
          </a:prstGeom>
          <a:solidFill>
            <a:srgbClr val="BDB8DF"/>
          </a:solidFill>
          <a:ln/>
        </p:spPr>
      </p:sp>
      <p:sp>
        <p:nvSpPr>
          <p:cNvPr id="5" name="Shape 3"/>
          <p:cNvSpPr/>
          <p:nvPr/>
        </p:nvSpPr>
        <p:spPr>
          <a:xfrm>
            <a:off x="3273743" y="4678323"/>
            <a:ext cx="22860" cy="698302"/>
          </a:xfrm>
          <a:prstGeom prst="roundRect">
            <a:avLst>
              <a:gd name="adj" fmla="val 366575"/>
            </a:avLst>
          </a:prstGeom>
          <a:solidFill>
            <a:srgbClr val="BDB8DF"/>
          </a:solidFill>
          <a:ln/>
        </p:spPr>
      </p:sp>
      <p:sp>
        <p:nvSpPr>
          <p:cNvPr id="6" name="Shape 4"/>
          <p:cNvSpPr/>
          <p:nvPr/>
        </p:nvSpPr>
        <p:spPr>
          <a:xfrm>
            <a:off x="3060740" y="5152192"/>
            <a:ext cx="448866" cy="448866"/>
          </a:xfrm>
          <a:prstGeom prst="roundRect">
            <a:avLst>
              <a:gd name="adj" fmla="val 18669"/>
            </a:avLst>
          </a:prstGeom>
          <a:solidFill>
            <a:srgbClr val="E9E6FA"/>
          </a:solidFill>
          <a:ln w="7620">
            <a:solidFill>
              <a:srgbClr val="BDB8DF"/>
            </a:solidFill>
            <a:prstDash val="solid"/>
          </a:ln>
        </p:spPr>
      </p:sp>
      <p:sp>
        <p:nvSpPr>
          <p:cNvPr id="7" name="Text 5"/>
          <p:cNvSpPr/>
          <p:nvPr/>
        </p:nvSpPr>
        <p:spPr>
          <a:xfrm>
            <a:off x="3226713" y="5226963"/>
            <a:ext cx="116800" cy="299323"/>
          </a:xfrm>
          <a:prstGeom prst="rect">
            <a:avLst/>
          </a:prstGeom>
          <a:noFill/>
          <a:ln/>
        </p:spPr>
        <p:txBody>
          <a:bodyPr wrap="none" lIns="0" tIns="0" rIns="0" bIns="0" rtlCol="0" anchor="t"/>
          <a:lstStyle/>
          <a:p>
            <a:pPr algn="ctr" indent="0" marL="0">
              <a:lnSpc>
                <a:spcPts val="2350"/>
              </a:lnSpc>
              <a:buNone/>
            </a:pPr>
            <a:r>
              <a:rPr lang="en-US" sz="2350" b="1" dirty="0">
                <a:solidFill>
                  <a:srgbClr val="2A2742"/>
                </a:solidFill>
                <a:latin typeface="Outfit" pitchFamily="34" charset="0"/>
                <a:ea typeface="Outfit" pitchFamily="34" charset="-122"/>
                <a:cs typeface="Outfit" pitchFamily="34" charset="-120"/>
              </a:rPr>
              <a:t>1</a:t>
            </a:r>
            <a:endParaRPr lang="en-US" sz="2350" dirty="0"/>
          </a:p>
        </p:txBody>
      </p:sp>
      <p:sp>
        <p:nvSpPr>
          <p:cNvPr id="8" name="Text 6"/>
          <p:cNvSpPr/>
          <p:nvPr/>
        </p:nvSpPr>
        <p:spPr>
          <a:xfrm>
            <a:off x="2038231" y="3089910"/>
            <a:ext cx="2494002" cy="311706"/>
          </a:xfrm>
          <a:prstGeom prst="rect">
            <a:avLst/>
          </a:prstGeom>
          <a:noFill/>
          <a:ln/>
        </p:spPr>
        <p:txBody>
          <a:bodyPr wrap="none" lIns="0" tIns="0" rIns="0" bIns="0" rtlCol="0" anchor="t"/>
          <a:lstStyle/>
          <a:p>
            <a:pPr algn="ctr" indent="0" marL="0">
              <a:lnSpc>
                <a:spcPts val="2450"/>
              </a:lnSpc>
              <a:buNone/>
            </a:pPr>
            <a:r>
              <a:rPr lang="en-US" sz="1950" b="1" dirty="0">
                <a:solidFill>
                  <a:srgbClr val="2A2742"/>
                </a:solidFill>
                <a:latin typeface="Outfit" pitchFamily="34" charset="0"/>
                <a:ea typeface="Outfit" pitchFamily="34" charset="-122"/>
                <a:cs typeface="Outfit" pitchFamily="34" charset="-120"/>
              </a:rPr>
              <a:t>1990</a:t>
            </a:r>
            <a:endParaRPr lang="en-US" sz="1950" dirty="0"/>
          </a:p>
        </p:txBody>
      </p:sp>
      <p:sp>
        <p:nvSpPr>
          <p:cNvPr id="9" name="Text 7"/>
          <p:cNvSpPr/>
          <p:nvPr/>
        </p:nvSpPr>
        <p:spPr>
          <a:xfrm>
            <a:off x="897731" y="3521273"/>
            <a:ext cx="4775002" cy="957620"/>
          </a:xfrm>
          <a:prstGeom prst="rect">
            <a:avLst/>
          </a:prstGeom>
          <a:noFill/>
          <a:ln/>
        </p:spPr>
        <p:txBody>
          <a:bodyPr wrap="square" lIns="0" tIns="0" rIns="0" bIns="0" rtlCol="0" anchor="t"/>
          <a:lstStyle/>
          <a:p>
            <a:pPr algn="ctr" indent="0" marL="0">
              <a:lnSpc>
                <a:spcPts val="2500"/>
              </a:lnSpc>
              <a:buNone/>
            </a:pPr>
            <a:r>
              <a:rPr lang="en-US" sz="1550" dirty="0">
                <a:solidFill>
                  <a:srgbClr val="2A2742"/>
                </a:solidFill>
                <a:latin typeface="Arimo" pitchFamily="34" charset="0"/>
                <a:ea typeface="Arimo" pitchFamily="34" charset="-122"/>
                <a:cs typeface="Arimo" pitchFamily="34" charset="-120"/>
              </a:rPr>
              <a:t>Global CO2 emissions stood at 731.37 kilotons in 1990, a significant increase from the previous decade.</a:t>
            </a:r>
            <a:endParaRPr lang="en-US" sz="1550" dirty="0"/>
          </a:p>
        </p:txBody>
      </p:sp>
      <p:sp>
        <p:nvSpPr>
          <p:cNvPr id="10" name="Shape 8"/>
          <p:cNvSpPr/>
          <p:nvPr/>
        </p:nvSpPr>
        <p:spPr>
          <a:xfrm>
            <a:off x="5960388" y="5376624"/>
            <a:ext cx="22860" cy="698302"/>
          </a:xfrm>
          <a:prstGeom prst="roundRect">
            <a:avLst>
              <a:gd name="adj" fmla="val 366575"/>
            </a:avLst>
          </a:prstGeom>
          <a:solidFill>
            <a:srgbClr val="BDB8DF"/>
          </a:solidFill>
          <a:ln/>
        </p:spPr>
      </p:sp>
      <p:sp>
        <p:nvSpPr>
          <p:cNvPr id="11" name="Shape 9"/>
          <p:cNvSpPr/>
          <p:nvPr/>
        </p:nvSpPr>
        <p:spPr>
          <a:xfrm>
            <a:off x="5747385" y="5152192"/>
            <a:ext cx="448866" cy="448866"/>
          </a:xfrm>
          <a:prstGeom prst="roundRect">
            <a:avLst>
              <a:gd name="adj" fmla="val 18669"/>
            </a:avLst>
          </a:prstGeom>
          <a:solidFill>
            <a:srgbClr val="E9E6FA"/>
          </a:solidFill>
          <a:ln w="7620">
            <a:solidFill>
              <a:srgbClr val="BDB8DF"/>
            </a:solidFill>
            <a:prstDash val="solid"/>
          </a:ln>
        </p:spPr>
      </p:sp>
      <p:sp>
        <p:nvSpPr>
          <p:cNvPr id="12" name="Text 10"/>
          <p:cNvSpPr/>
          <p:nvPr/>
        </p:nvSpPr>
        <p:spPr>
          <a:xfrm>
            <a:off x="5885617" y="5226963"/>
            <a:ext cx="172403" cy="299323"/>
          </a:xfrm>
          <a:prstGeom prst="rect">
            <a:avLst/>
          </a:prstGeom>
          <a:noFill/>
          <a:ln/>
        </p:spPr>
        <p:txBody>
          <a:bodyPr wrap="none" lIns="0" tIns="0" rIns="0" bIns="0" rtlCol="0" anchor="t"/>
          <a:lstStyle/>
          <a:p>
            <a:pPr algn="ctr" indent="0" marL="0">
              <a:lnSpc>
                <a:spcPts val="2350"/>
              </a:lnSpc>
              <a:buNone/>
            </a:pPr>
            <a:r>
              <a:rPr lang="en-US" sz="2350" b="1" dirty="0">
                <a:solidFill>
                  <a:srgbClr val="2A2742"/>
                </a:solidFill>
                <a:latin typeface="Outfit" pitchFamily="34" charset="0"/>
                <a:ea typeface="Outfit" pitchFamily="34" charset="-122"/>
                <a:cs typeface="Outfit" pitchFamily="34" charset="-120"/>
              </a:rPr>
              <a:t>2</a:t>
            </a:r>
            <a:endParaRPr lang="en-US" sz="2350" dirty="0"/>
          </a:p>
        </p:txBody>
      </p:sp>
      <p:sp>
        <p:nvSpPr>
          <p:cNvPr id="13" name="Text 11"/>
          <p:cNvSpPr/>
          <p:nvPr/>
        </p:nvSpPr>
        <p:spPr>
          <a:xfrm>
            <a:off x="4724876" y="6274356"/>
            <a:ext cx="2494002" cy="311706"/>
          </a:xfrm>
          <a:prstGeom prst="rect">
            <a:avLst/>
          </a:prstGeom>
          <a:noFill/>
          <a:ln/>
        </p:spPr>
        <p:txBody>
          <a:bodyPr wrap="none" lIns="0" tIns="0" rIns="0" bIns="0" rtlCol="0" anchor="t"/>
          <a:lstStyle/>
          <a:p>
            <a:pPr algn="ctr" indent="0" marL="0">
              <a:lnSpc>
                <a:spcPts val="2450"/>
              </a:lnSpc>
              <a:buNone/>
            </a:pPr>
            <a:r>
              <a:rPr lang="en-US" sz="1950" b="1" dirty="0">
                <a:solidFill>
                  <a:srgbClr val="2A2742"/>
                </a:solidFill>
                <a:latin typeface="Outfit" pitchFamily="34" charset="0"/>
                <a:ea typeface="Outfit" pitchFamily="34" charset="-122"/>
                <a:cs typeface="Outfit" pitchFamily="34" charset="-120"/>
              </a:rPr>
              <a:t>2000</a:t>
            </a:r>
            <a:endParaRPr lang="en-US" sz="1950" dirty="0"/>
          </a:p>
        </p:txBody>
      </p:sp>
      <p:sp>
        <p:nvSpPr>
          <p:cNvPr id="14" name="Text 12"/>
          <p:cNvSpPr/>
          <p:nvPr/>
        </p:nvSpPr>
        <p:spPr>
          <a:xfrm>
            <a:off x="3584377" y="6705719"/>
            <a:ext cx="4775002" cy="957620"/>
          </a:xfrm>
          <a:prstGeom prst="rect">
            <a:avLst/>
          </a:prstGeom>
          <a:noFill/>
          <a:ln/>
        </p:spPr>
        <p:txBody>
          <a:bodyPr wrap="square" lIns="0" tIns="0" rIns="0" bIns="0" rtlCol="0" anchor="t"/>
          <a:lstStyle/>
          <a:p>
            <a:pPr algn="ctr" indent="0" marL="0">
              <a:lnSpc>
                <a:spcPts val="2500"/>
              </a:lnSpc>
              <a:buNone/>
            </a:pPr>
            <a:r>
              <a:rPr lang="en-US" sz="1550" dirty="0">
                <a:solidFill>
                  <a:srgbClr val="2A2742"/>
                </a:solidFill>
                <a:latin typeface="Arimo" pitchFamily="34" charset="0"/>
                <a:ea typeface="Arimo" pitchFamily="34" charset="-122"/>
                <a:cs typeface="Arimo" pitchFamily="34" charset="-120"/>
              </a:rPr>
              <a:t>By the year 2000, CO2 emissions had reached 816.72 kilotons, demonstrating a continued upward trend.</a:t>
            </a:r>
            <a:endParaRPr lang="en-US" sz="1550" dirty="0"/>
          </a:p>
        </p:txBody>
      </p:sp>
      <p:sp>
        <p:nvSpPr>
          <p:cNvPr id="15" name="Shape 13"/>
          <p:cNvSpPr/>
          <p:nvPr/>
        </p:nvSpPr>
        <p:spPr>
          <a:xfrm>
            <a:off x="8647033" y="4678323"/>
            <a:ext cx="22860" cy="698302"/>
          </a:xfrm>
          <a:prstGeom prst="roundRect">
            <a:avLst>
              <a:gd name="adj" fmla="val 366575"/>
            </a:avLst>
          </a:prstGeom>
          <a:solidFill>
            <a:srgbClr val="BDB8DF"/>
          </a:solidFill>
          <a:ln/>
        </p:spPr>
      </p:sp>
      <p:sp>
        <p:nvSpPr>
          <p:cNvPr id="16" name="Shape 14"/>
          <p:cNvSpPr/>
          <p:nvPr/>
        </p:nvSpPr>
        <p:spPr>
          <a:xfrm>
            <a:off x="8434030" y="5152192"/>
            <a:ext cx="448866" cy="448866"/>
          </a:xfrm>
          <a:prstGeom prst="roundRect">
            <a:avLst>
              <a:gd name="adj" fmla="val 18669"/>
            </a:avLst>
          </a:prstGeom>
          <a:solidFill>
            <a:srgbClr val="E9E6FA"/>
          </a:solidFill>
          <a:ln w="7620">
            <a:solidFill>
              <a:srgbClr val="BDB8DF"/>
            </a:solidFill>
            <a:prstDash val="solid"/>
          </a:ln>
        </p:spPr>
      </p:sp>
      <p:sp>
        <p:nvSpPr>
          <p:cNvPr id="17" name="Text 15"/>
          <p:cNvSpPr/>
          <p:nvPr/>
        </p:nvSpPr>
        <p:spPr>
          <a:xfrm>
            <a:off x="8573333" y="5226963"/>
            <a:ext cx="170259" cy="299323"/>
          </a:xfrm>
          <a:prstGeom prst="rect">
            <a:avLst/>
          </a:prstGeom>
          <a:noFill/>
          <a:ln/>
        </p:spPr>
        <p:txBody>
          <a:bodyPr wrap="none" lIns="0" tIns="0" rIns="0" bIns="0" rtlCol="0" anchor="t"/>
          <a:lstStyle/>
          <a:p>
            <a:pPr algn="ctr" indent="0" marL="0">
              <a:lnSpc>
                <a:spcPts val="2350"/>
              </a:lnSpc>
              <a:buNone/>
            </a:pPr>
            <a:r>
              <a:rPr lang="en-US" sz="2350" b="1" dirty="0">
                <a:solidFill>
                  <a:srgbClr val="2A2742"/>
                </a:solidFill>
                <a:latin typeface="Outfit" pitchFamily="34" charset="0"/>
                <a:ea typeface="Outfit" pitchFamily="34" charset="-122"/>
                <a:cs typeface="Outfit" pitchFamily="34" charset="-120"/>
              </a:rPr>
              <a:t>3</a:t>
            </a:r>
            <a:endParaRPr lang="en-US" sz="2350" dirty="0"/>
          </a:p>
        </p:txBody>
      </p:sp>
      <p:sp>
        <p:nvSpPr>
          <p:cNvPr id="18" name="Text 16"/>
          <p:cNvSpPr/>
          <p:nvPr/>
        </p:nvSpPr>
        <p:spPr>
          <a:xfrm>
            <a:off x="7411522" y="3409117"/>
            <a:ext cx="2494002" cy="311706"/>
          </a:xfrm>
          <a:prstGeom prst="rect">
            <a:avLst/>
          </a:prstGeom>
          <a:noFill/>
          <a:ln/>
        </p:spPr>
        <p:txBody>
          <a:bodyPr wrap="none" lIns="0" tIns="0" rIns="0" bIns="0" rtlCol="0" anchor="t"/>
          <a:lstStyle/>
          <a:p>
            <a:pPr algn="ctr" indent="0" marL="0">
              <a:lnSpc>
                <a:spcPts val="2450"/>
              </a:lnSpc>
              <a:buNone/>
            </a:pPr>
            <a:r>
              <a:rPr lang="en-US" sz="1950" b="1" dirty="0">
                <a:solidFill>
                  <a:srgbClr val="2A2742"/>
                </a:solidFill>
                <a:latin typeface="Outfit" pitchFamily="34" charset="0"/>
                <a:ea typeface="Outfit" pitchFamily="34" charset="-122"/>
                <a:cs typeface="Outfit" pitchFamily="34" charset="-120"/>
              </a:rPr>
              <a:t>2010</a:t>
            </a:r>
            <a:endParaRPr lang="en-US" sz="1950" dirty="0"/>
          </a:p>
        </p:txBody>
      </p:sp>
      <p:sp>
        <p:nvSpPr>
          <p:cNvPr id="19" name="Text 17"/>
          <p:cNvSpPr/>
          <p:nvPr/>
        </p:nvSpPr>
        <p:spPr>
          <a:xfrm>
            <a:off x="6271022" y="3840480"/>
            <a:ext cx="4775002" cy="638413"/>
          </a:xfrm>
          <a:prstGeom prst="rect">
            <a:avLst/>
          </a:prstGeom>
          <a:noFill/>
          <a:ln/>
        </p:spPr>
        <p:txBody>
          <a:bodyPr wrap="square" lIns="0" tIns="0" rIns="0" bIns="0" rtlCol="0" anchor="t"/>
          <a:lstStyle/>
          <a:p>
            <a:pPr algn="ctr" indent="0" marL="0">
              <a:lnSpc>
                <a:spcPts val="2500"/>
              </a:lnSpc>
              <a:buNone/>
            </a:pPr>
            <a:r>
              <a:rPr lang="en-US" sz="1550" dirty="0">
                <a:solidFill>
                  <a:srgbClr val="2A2742"/>
                </a:solidFill>
                <a:latin typeface="Arimo" pitchFamily="34" charset="0"/>
                <a:ea typeface="Arimo" pitchFamily="34" charset="-122"/>
                <a:cs typeface="Arimo" pitchFamily="34" charset="-120"/>
              </a:rPr>
              <a:t>In 2010, global CO2 emissions crossed the 900 kiloton mark, reaching 914.45 kilotons.</a:t>
            </a:r>
            <a:endParaRPr lang="en-US" sz="1550" dirty="0"/>
          </a:p>
        </p:txBody>
      </p:sp>
      <p:sp>
        <p:nvSpPr>
          <p:cNvPr id="20" name="Shape 18"/>
          <p:cNvSpPr/>
          <p:nvPr/>
        </p:nvSpPr>
        <p:spPr>
          <a:xfrm>
            <a:off x="11333678" y="5376624"/>
            <a:ext cx="22860" cy="698302"/>
          </a:xfrm>
          <a:prstGeom prst="roundRect">
            <a:avLst>
              <a:gd name="adj" fmla="val 366575"/>
            </a:avLst>
          </a:prstGeom>
          <a:solidFill>
            <a:srgbClr val="BDB8DF"/>
          </a:solidFill>
          <a:ln/>
        </p:spPr>
      </p:sp>
      <p:sp>
        <p:nvSpPr>
          <p:cNvPr id="21" name="Shape 19"/>
          <p:cNvSpPr/>
          <p:nvPr/>
        </p:nvSpPr>
        <p:spPr>
          <a:xfrm>
            <a:off x="11120676" y="5152192"/>
            <a:ext cx="448866" cy="448866"/>
          </a:xfrm>
          <a:prstGeom prst="roundRect">
            <a:avLst>
              <a:gd name="adj" fmla="val 18669"/>
            </a:avLst>
          </a:prstGeom>
          <a:solidFill>
            <a:srgbClr val="E9E6FA"/>
          </a:solidFill>
          <a:ln w="7620">
            <a:solidFill>
              <a:srgbClr val="BDB8DF"/>
            </a:solidFill>
            <a:prstDash val="solid"/>
          </a:ln>
        </p:spPr>
      </p:sp>
      <p:sp>
        <p:nvSpPr>
          <p:cNvPr id="22" name="Text 20"/>
          <p:cNvSpPr/>
          <p:nvPr/>
        </p:nvSpPr>
        <p:spPr>
          <a:xfrm>
            <a:off x="11253311" y="5226963"/>
            <a:ext cx="183475" cy="299323"/>
          </a:xfrm>
          <a:prstGeom prst="rect">
            <a:avLst/>
          </a:prstGeom>
          <a:noFill/>
          <a:ln/>
        </p:spPr>
        <p:txBody>
          <a:bodyPr wrap="none" lIns="0" tIns="0" rIns="0" bIns="0" rtlCol="0" anchor="t"/>
          <a:lstStyle/>
          <a:p>
            <a:pPr algn="ctr" indent="0" marL="0">
              <a:lnSpc>
                <a:spcPts val="2350"/>
              </a:lnSpc>
              <a:buNone/>
            </a:pPr>
            <a:r>
              <a:rPr lang="en-US" sz="2350" b="1" dirty="0">
                <a:solidFill>
                  <a:srgbClr val="2A2742"/>
                </a:solidFill>
                <a:latin typeface="Outfit" pitchFamily="34" charset="0"/>
                <a:ea typeface="Outfit" pitchFamily="34" charset="-122"/>
                <a:cs typeface="Outfit" pitchFamily="34" charset="-120"/>
              </a:rPr>
              <a:t>4</a:t>
            </a:r>
            <a:endParaRPr lang="en-US" sz="2350" dirty="0"/>
          </a:p>
        </p:txBody>
      </p:sp>
      <p:sp>
        <p:nvSpPr>
          <p:cNvPr id="23" name="Text 21"/>
          <p:cNvSpPr/>
          <p:nvPr/>
        </p:nvSpPr>
        <p:spPr>
          <a:xfrm>
            <a:off x="10098167" y="6274356"/>
            <a:ext cx="2494002" cy="311706"/>
          </a:xfrm>
          <a:prstGeom prst="rect">
            <a:avLst/>
          </a:prstGeom>
          <a:noFill/>
          <a:ln/>
        </p:spPr>
        <p:txBody>
          <a:bodyPr wrap="none" lIns="0" tIns="0" rIns="0" bIns="0" rtlCol="0" anchor="t"/>
          <a:lstStyle/>
          <a:p>
            <a:pPr algn="ctr" indent="0" marL="0">
              <a:lnSpc>
                <a:spcPts val="2450"/>
              </a:lnSpc>
              <a:buNone/>
            </a:pPr>
            <a:r>
              <a:rPr lang="en-US" sz="1950" b="1" dirty="0">
                <a:solidFill>
                  <a:srgbClr val="2A2742"/>
                </a:solidFill>
                <a:latin typeface="Outfit" pitchFamily="34" charset="0"/>
                <a:ea typeface="Outfit" pitchFamily="34" charset="-122"/>
                <a:cs typeface="Outfit" pitchFamily="34" charset="-120"/>
              </a:rPr>
              <a:t>2018</a:t>
            </a:r>
            <a:endParaRPr lang="en-US" sz="1950" dirty="0"/>
          </a:p>
        </p:txBody>
      </p:sp>
      <p:sp>
        <p:nvSpPr>
          <p:cNvPr id="24" name="Text 22"/>
          <p:cNvSpPr/>
          <p:nvPr/>
        </p:nvSpPr>
        <p:spPr>
          <a:xfrm>
            <a:off x="8957667" y="6705719"/>
            <a:ext cx="4775002" cy="957620"/>
          </a:xfrm>
          <a:prstGeom prst="rect">
            <a:avLst/>
          </a:prstGeom>
          <a:noFill/>
          <a:ln/>
        </p:spPr>
        <p:txBody>
          <a:bodyPr wrap="square" lIns="0" tIns="0" rIns="0" bIns="0" rtlCol="0" anchor="t"/>
          <a:lstStyle/>
          <a:p>
            <a:pPr algn="ctr" indent="0" marL="0">
              <a:lnSpc>
                <a:spcPts val="2500"/>
              </a:lnSpc>
              <a:buNone/>
            </a:pPr>
            <a:r>
              <a:rPr lang="en-US" sz="1550" dirty="0">
                <a:solidFill>
                  <a:srgbClr val="2A2742"/>
                </a:solidFill>
                <a:latin typeface="Arimo" pitchFamily="34" charset="0"/>
                <a:ea typeface="Arimo" pitchFamily="34" charset="-122"/>
                <a:cs typeface="Arimo" pitchFamily="34" charset="-120"/>
              </a:rPr>
              <a:t>The latest data from 2018 shows that CO2 emissions reached a record high of 996.38 kilotons, highlighting the urgent need for action.</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07708" y="615315"/>
            <a:ext cx="7627382" cy="631865"/>
          </a:xfrm>
          <a:prstGeom prst="rect">
            <a:avLst/>
          </a:prstGeom>
          <a:noFill/>
          <a:ln/>
        </p:spPr>
        <p:txBody>
          <a:bodyPr wrap="none" lIns="0" tIns="0" rIns="0" bIns="0" rtlCol="0" anchor="t"/>
          <a:lstStyle/>
          <a:p>
            <a:pPr indent="0" marL="0">
              <a:lnSpc>
                <a:spcPts val="4950"/>
              </a:lnSpc>
              <a:buNone/>
            </a:pPr>
            <a:r>
              <a:rPr lang="en-US" sz="3950" b="1" dirty="0">
                <a:solidFill>
                  <a:srgbClr val="231971"/>
                </a:solidFill>
                <a:latin typeface="Outfit" pitchFamily="34" charset="0"/>
                <a:ea typeface="Outfit" pitchFamily="34" charset="-122"/>
                <a:cs typeface="Outfit" pitchFamily="34" charset="-120"/>
              </a:rPr>
              <a:t>Total Greenhouse Gas Emissions</a:t>
            </a:r>
            <a:endParaRPr lang="en-US" sz="3950" dirty="0"/>
          </a:p>
        </p:txBody>
      </p:sp>
      <p:sp>
        <p:nvSpPr>
          <p:cNvPr id="3" name="Text 1"/>
          <p:cNvSpPr/>
          <p:nvPr/>
        </p:nvSpPr>
        <p:spPr>
          <a:xfrm>
            <a:off x="707708" y="1651516"/>
            <a:ext cx="13214985" cy="1616869"/>
          </a:xfrm>
          <a:prstGeom prst="rect">
            <a:avLst/>
          </a:prstGeom>
          <a:noFill/>
          <a:ln/>
        </p:spPr>
        <p:txBody>
          <a:bodyPr wrap="square" lIns="0" tIns="0" rIns="0" bIns="0" rtlCol="0" anchor="t"/>
          <a:lstStyle/>
          <a:p>
            <a:pPr indent="0" marL="0">
              <a:lnSpc>
                <a:spcPts val="2500"/>
              </a:lnSpc>
              <a:buNone/>
            </a:pPr>
            <a:r>
              <a:rPr lang="en-US" sz="1550" dirty="0">
                <a:solidFill>
                  <a:srgbClr val="2A2742"/>
                </a:solidFill>
                <a:latin typeface="Arimo" pitchFamily="34" charset="0"/>
                <a:ea typeface="Arimo" pitchFamily="34" charset="-122"/>
                <a:cs typeface="Arimo" pitchFamily="34" charset="-120"/>
              </a:rPr>
              <a:t>While CO2 is the most prevalent greenhouse gas, other gases also play a significant role in climate change. These include methane, nitrous oxide, and fluorinated gases. The combined total greenhouse gas emissions reached 1.36 million metric tons in 2018, demonstrating the magnitude of the challenge. While CO2 makes up the largest share, other greenhouse gases contribute significantly to the warming effect, highlighting the need for comprehensive mitigation efforts. The chart provides a visual representation of the relative contribution of each greenhouse gas, underscoring the importance of addressing all sources of emissions.</a:t>
            </a:r>
            <a:endParaRPr lang="en-US" sz="1550" dirty="0"/>
          </a:p>
        </p:txBody>
      </p:sp>
      <p:sp>
        <p:nvSpPr>
          <p:cNvPr id="4" name="Shape 2"/>
          <p:cNvSpPr/>
          <p:nvPr/>
        </p:nvSpPr>
        <p:spPr>
          <a:xfrm>
            <a:off x="707708" y="3723203"/>
            <a:ext cx="454938" cy="454938"/>
          </a:xfrm>
          <a:prstGeom prst="roundRect">
            <a:avLst>
              <a:gd name="adj" fmla="val 18668"/>
            </a:avLst>
          </a:prstGeom>
          <a:solidFill>
            <a:srgbClr val="E9E6FA"/>
          </a:solidFill>
          <a:ln w="7620">
            <a:solidFill>
              <a:srgbClr val="BDB8DF"/>
            </a:solidFill>
            <a:prstDash val="solid"/>
          </a:ln>
        </p:spPr>
      </p:sp>
      <p:sp>
        <p:nvSpPr>
          <p:cNvPr id="5" name="Text 3"/>
          <p:cNvSpPr/>
          <p:nvPr/>
        </p:nvSpPr>
        <p:spPr>
          <a:xfrm>
            <a:off x="875943" y="3798927"/>
            <a:ext cx="118348" cy="303371"/>
          </a:xfrm>
          <a:prstGeom prst="rect">
            <a:avLst/>
          </a:prstGeom>
          <a:noFill/>
          <a:ln/>
        </p:spPr>
        <p:txBody>
          <a:bodyPr wrap="none" lIns="0" tIns="0" rIns="0" bIns="0" rtlCol="0" anchor="t"/>
          <a:lstStyle/>
          <a:p>
            <a:pPr algn="ctr" indent="0" marL="0">
              <a:lnSpc>
                <a:spcPts val="2350"/>
              </a:lnSpc>
              <a:buNone/>
            </a:pPr>
            <a:r>
              <a:rPr lang="en-US" sz="2350" b="1" dirty="0">
                <a:solidFill>
                  <a:srgbClr val="2A2742"/>
                </a:solidFill>
                <a:latin typeface="Outfit" pitchFamily="34" charset="0"/>
                <a:ea typeface="Outfit" pitchFamily="34" charset="-122"/>
                <a:cs typeface="Outfit" pitchFamily="34" charset="-120"/>
              </a:rPr>
              <a:t>1</a:t>
            </a:r>
            <a:endParaRPr lang="en-US" sz="2350" dirty="0"/>
          </a:p>
        </p:txBody>
      </p:sp>
      <p:sp>
        <p:nvSpPr>
          <p:cNvPr id="6" name="Text 4"/>
          <p:cNvSpPr/>
          <p:nvPr/>
        </p:nvSpPr>
        <p:spPr>
          <a:xfrm>
            <a:off x="1364813" y="3723203"/>
            <a:ext cx="2527578" cy="315873"/>
          </a:xfrm>
          <a:prstGeom prst="rect">
            <a:avLst/>
          </a:prstGeom>
          <a:noFill/>
          <a:ln/>
        </p:spPr>
        <p:txBody>
          <a:bodyPr wrap="none" lIns="0" tIns="0" rIns="0" bIns="0" rtlCol="0" anchor="t"/>
          <a:lstStyle/>
          <a:p>
            <a:pPr indent="0" marL="0">
              <a:lnSpc>
                <a:spcPts val="2450"/>
              </a:lnSpc>
              <a:buNone/>
            </a:pPr>
            <a:r>
              <a:rPr lang="en-US" sz="1950" b="1" dirty="0">
                <a:solidFill>
                  <a:srgbClr val="2A2742"/>
                </a:solidFill>
                <a:latin typeface="Outfit" pitchFamily="34" charset="0"/>
                <a:ea typeface="Outfit" pitchFamily="34" charset="-122"/>
                <a:cs typeface="Outfit" pitchFamily="34" charset="-120"/>
              </a:rPr>
              <a:t>CO2</a:t>
            </a:r>
            <a:endParaRPr lang="en-US" sz="1950" dirty="0"/>
          </a:p>
        </p:txBody>
      </p:sp>
      <p:sp>
        <p:nvSpPr>
          <p:cNvPr id="7" name="Text 5"/>
          <p:cNvSpPr/>
          <p:nvPr/>
        </p:nvSpPr>
        <p:spPr>
          <a:xfrm>
            <a:off x="1364813" y="4160401"/>
            <a:ext cx="5849303" cy="1293495"/>
          </a:xfrm>
          <a:prstGeom prst="rect">
            <a:avLst/>
          </a:prstGeom>
          <a:noFill/>
          <a:ln/>
        </p:spPr>
        <p:txBody>
          <a:bodyPr wrap="square" lIns="0" tIns="0" rIns="0" bIns="0" rtlCol="0" anchor="t"/>
          <a:lstStyle/>
          <a:p>
            <a:pPr indent="0" marL="0">
              <a:lnSpc>
                <a:spcPts val="2500"/>
              </a:lnSpc>
              <a:buNone/>
            </a:pPr>
            <a:r>
              <a:rPr lang="en-US" sz="1550" dirty="0">
                <a:solidFill>
                  <a:srgbClr val="2A2742"/>
                </a:solidFill>
                <a:latin typeface="Arimo" pitchFamily="34" charset="0"/>
                <a:ea typeface="Arimo" pitchFamily="34" charset="-122"/>
                <a:cs typeface="Arimo" pitchFamily="34" charset="-120"/>
              </a:rPr>
              <a:t>Carbon dioxide (CO2) is the most abundant greenhouse gas, primarily generated by the burning of fossil fuels for energy production and transportation. CO2 accounts for approximately 76% of total greenhouse gas emissions.</a:t>
            </a:r>
            <a:endParaRPr lang="en-US" sz="1550" dirty="0"/>
          </a:p>
        </p:txBody>
      </p:sp>
      <p:sp>
        <p:nvSpPr>
          <p:cNvPr id="8" name="Shape 6"/>
          <p:cNvSpPr/>
          <p:nvPr/>
        </p:nvSpPr>
        <p:spPr>
          <a:xfrm>
            <a:off x="7416284" y="3723203"/>
            <a:ext cx="454938" cy="454938"/>
          </a:xfrm>
          <a:prstGeom prst="roundRect">
            <a:avLst>
              <a:gd name="adj" fmla="val 18668"/>
            </a:avLst>
          </a:prstGeom>
          <a:solidFill>
            <a:srgbClr val="E9E6FA"/>
          </a:solidFill>
          <a:ln w="7620">
            <a:solidFill>
              <a:srgbClr val="BDB8DF"/>
            </a:solidFill>
            <a:prstDash val="solid"/>
          </a:ln>
        </p:spPr>
      </p:sp>
      <p:sp>
        <p:nvSpPr>
          <p:cNvPr id="9" name="Text 7"/>
          <p:cNvSpPr/>
          <p:nvPr/>
        </p:nvSpPr>
        <p:spPr>
          <a:xfrm>
            <a:off x="7556302" y="3798927"/>
            <a:ext cx="174784" cy="303371"/>
          </a:xfrm>
          <a:prstGeom prst="rect">
            <a:avLst/>
          </a:prstGeom>
          <a:noFill/>
          <a:ln/>
        </p:spPr>
        <p:txBody>
          <a:bodyPr wrap="none" lIns="0" tIns="0" rIns="0" bIns="0" rtlCol="0" anchor="t"/>
          <a:lstStyle/>
          <a:p>
            <a:pPr algn="ctr" indent="0" marL="0">
              <a:lnSpc>
                <a:spcPts val="2350"/>
              </a:lnSpc>
              <a:buNone/>
            </a:pPr>
            <a:r>
              <a:rPr lang="en-US" sz="2350" b="1" dirty="0">
                <a:solidFill>
                  <a:srgbClr val="2A2742"/>
                </a:solidFill>
                <a:latin typeface="Outfit" pitchFamily="34" charset="0"/>
                <a:ea typeface="Outfit" pitchFamily="34" charset="-122"/>
                <a:cs typeface="Outfit" pitchFamily="34" charset="-120"/>
              </a:rPr>
              <a:t>2</a:t>
            </a:r>
            <a:endParaRPr lang="en-US" sz="2350" dirty="0"/>
          </a:p>
        </p:txBody>
      </p:sp>
      <p:sp>
        <p:nvSpPr>
          <p:cNvPr id="10" name="Text 8"/>
          <p:cNvSpPr/>
          <p:nvPr/>
        </p:nvSpPr>
        <p:spPr>
          <a:xfrm>
            <a:off x="8073390" y="3723203"/>
            <a:ext cx="2527578" cy="315873"/>
          </a:xfrm>
          <a:prstGeom prst="rect">
            <a:avLst/>
          </a:prstGeom>
          <a:noFill/>
          <a:ln/>
        </p:spPr>
        <p:txBody>
          <a:bodyPr wrap="none" lIns="0" tIns="0" rIns="0" bIns="0" rtlCol="0" anchor="t"/>
          <a:lstStyle/>
          <a:p>
            <a:pPr indent="0" marL="0">
              <a:lnSpc>
                <a:spcPts val="2450"/>
              </a:lnSpc>
              <a:buNone/>
            </a:pPr>
            <a:r>
              <a:rPr lang="en-US" sz="1950" b="1" dirty="0">
                <a:solidFill>
                  <a:srgbClr val="2A2742"/>
                </a:solidFill>
                <a:latin typeface="Outfit" pitchFamily="34" charset="0"/>
                <a:ea typeface="Outfit" pitchFamily="34" charset="-122"/>
                <a:cs typeface="Outfit" pitchFamily="34" charset="-120"/>
              </a:rPr>
              <a:t>Methane</a:t>
            </a:r>
            <a:endParaRPr lang="en-US" sz="1950" dirty="0"/>
          </a:p>
        </p:txBody>
      </p:sp>
      <p:sp>
        <p:nvSpPr>
          <p:cNvPr id="11" name="Text 9"/>
          <p:cNvSpPr/>
          <p:nvPr/>
        </p:nvSpPr>
        <p:spPr>
          <a:xfrm>
            <a:off x="8073390" y="4160401"/>
            <a:ext cx="5849303" cy="1293495"/>
          </a:xfrm>
          <a:prstGeom prst="rect">
            <a:avLst/>
          </a:prstGeom>
          <a:noFill/>
          <a:ln/>
        </p:spPr>
        <p:txBody>
          <a:bodyPr wrap="square" lIns="0" tIns="0" rIns="0" bIns="0" rtlCol="0" anchor="t"/>
          <a:lstStyle/>
          <a:p>
            <a:pPr indent="0" marL="0">
              <a:lnSpc>
                <a:spcPts val="2500"/>
              </a:lnSpc>
              <a:buNone/>
            </a:pPr>
            <a:r>
              <a:rPr lang="en-US" sz="1550" dirty="0">
                <a:solidFill>
                  <a:srgbClr val="2A2742"/>
                </a:solidFill>
                <a:latin typeface="Arimo" pitchFamily="34" charset="0"/>
                <a:ea typeface="Arimo" pitchFamily="34" charset="-122"/>
                <a:cs typeface="Arimo" pitchFamily="34" charset="-120"/>
              </a:rPr>
              <a:t>Methane (CH4) is a potent greenhouse gas produced from sources like livestock, natural gas production, and agriculture. Methane accounts for about 16% of total greenhouse gas emissions.</a:t>
            </a:r>
            <a:endParaRPr lang="en-US" sz="1550" dirty="0"/>
          </a:p>
        </p:txBody>
      </p:sp>
      <p:sp>
        <p:nvSpPr>
          <p:cNvPr id="12" name="Shape 10"/>
          <p:cNvSpPr/>
          <p:nvPr/>
        </p:nvSpPr>
        <p:spPr>
          <a:xfrm>
            <a:off x="707708" y="5883473"/>
            <a:ext cx="454938" cy="454938"/>
          </a:xfrm>
          <a:prstGeom prst="roundRect">
            <a:avLst>
              <a:gd name="adj" fmla="val 18668"/>
            </a:avLst>
          </a:prstGeom>
          <a:solidFill>
            <a:srgbClr val="E9E6FA"/>
          </a:solidFill>
          <a:ln w="7620">
            <a:solidFill>
              <a:srgbClr val="BDB8DF"/>
            </a:solidFill>
            <a:prstDash val="solid"/>
          </a:ln>
        </p:spPr>
      </p:sp>
      <p:sp>
        <p:nvSpPr>
          <p:cNvPr id="13" name="Text 11"/>
          <p:cNvSpPr/>
          <p:nvPr/>
        </p:nvSpPr>
        <p:spPr>
          <a:xfrm>
            <a:off x="848797" y="5959197"/>
            <a:ext cx="172641" cy="303371"/>
          </a:xfrm>
          <a:prstGeom prst="rect">
            <a:avLst/>
          </a:prstGeom>
          <a:noFill/>
          <a:ln/>
        </p:spPr>
        <p:txBody>
          <a:bodyPr wrap="none" lIns="0" tIns="0" rIns="0" bIns="0" rtlCol="0" anchor="t"/>
          <a:lstStyle/>
          <a:p>
            <a:pPr algn="ctr" indent="0" marL="0">
              <a:lnSpc>
                <a:spcPts val="2350"/>
              </a:lnSpc>
              <a:buNone/>
            </a:pPr>
            <a:r>
              <a:rPr lang="en-US" sz="2350" b="1" dirty="0">
                <a:solidFill>
                  <a:srgbClr val="2A2742"/>
                </a:solidFill>
                <a:latin typeface="Outfit" pitchFamily="34" charset="0"/>
                <a:ea typeface="Outfit" pitchFamily="34" charset="-122"/>
                <a:cs typeface="Outfit" pitchFamily="34" charset="-120"/>
              </a:rPr>
              <a:t>3</a:t>
            </a:r>
            <a:endParaRPr lang="en-US" sz="2350" dirty="0"/>
          </a:p>
        </p:txBody>
      </p:sp>
      <p:sp>
        <p:nvSpPr>
          <p:cNvPr id="14" name="Text 12"/>
          <p:cNvSpPr/>
          <p:nvPr/>
        </p:nvSpPr>
        <p:spPr>
          <a:xfrm>
            <a:off x="1364813" y="5883473"/>
            <a:ext cx="2527578" cy="315873"/>
          </a:xfrm>
          <a:prstGeom prst="rect">
            <a:avLst/>
          </a:prstGeom>
          <a:noFill/>
          <a:ln/>
        </p:spPr>
        <p:txBody>
          <a:bodyPr wrap="none" lIns="0" tIns="0" rIns="0" bIns="0" rtlCol="0" anchor="t"/>
          <a:lstStyle/>
          <a:p>
            <a:pPr indent="0" marL="0">
              <a:lnSpc>
                <a:spcPts val="2450"/>
              </a:lnSpc>
              <a:buNone/>
            </a:pPr>
            <a:r>
              <a:rPr lang="en-US" sz="1950" b="1" dirty="0">
                <a:solidFill>
                  <a:srgbClr val="2A2742"/>
                </a:solidFill>
                <a:latin typeface="Outfit" pitchFamily="34" charset="0"/>
                <a:ea typeface="Outfit" pitchFamily="34" charset="-122"/>
                <a:cs typeface="Outfit" pitchFamily="34" charset="-120"/>
              </a:rPr>
              <a:t>Nitrous Oxide</a:t>
            </a:r>
            <a:endParaRPr lang="en-US" sz="1950" dirty="0"/>
          </a:p>
        </p:txBody>
      </p:sp>
      <p:sp>
        <p:nvSpPr>
          <p:cNvPr id="15" name="Text 13"/>
          <p:cNvSpPr/>
          <p:nvPr/>
        </p:nvSpPr>
        <p:spPr>
          <a:xfrm>
            <a:off x="1364813" y="6320671"/>
            <a:ext cx="5849303" cy="970121"/>
          </a:xfrm>
          <a:prstGeom prst="rect">
            <a:avLst/>
          </a:prstGeom>
          <a:noFill/>
          <a:ln/>
        </p:spPr>
        <p:txBody>
          <a:bodyPr wrap="square" lIns="0" tIns="0" rIns="0" bIns="0" rtlCol="0" anchor="t"/>
          <a:lstStyle/>
          <a:p>
            <a:pPr indent="0" marL="0">
              <a:lnSpc>
                <a:spcPts val="2500"/>
              </a:lnSpc>
              <a:buNone/>
            </a:pPr>
            <a:r>
              <a:rPr lang="en-US" sz="1550" dirty="0">
                <a:solidFill>
                  <a:srgbClr val="2A2742"/>
                </a:solidFill>
                <a:latin typeface="Arimo" pitchFamily="34" charset="0"/>
                <a:ea typeface="Arimo" pitchFamily="34" charset="-122"/>
                <a:cs typeface="Arimo" pitchFamily="34" charset="-120"/>
              </a:rPr>
              <a:t>Nitrous oxide (N2O) is released primarily from agricultural activities, industrial processes, and burning fossil fuels. N2O accounts for about 6% of total greenhouse gas emissions.</a:t>
            </a:r>
            <a:endParaRPr lang="en-US" sz="1550" dirty="0"/>
          </a:p>
        </p:txBody>
      </p:sp>
      <p:sp>
        <p:nvSpPr>
          <p:cNvPr id="16" name="Shape 14"/>
          <p:cNvSpPr/>
          <p:nvPr/>
        </p:nvSpPr>
        <p:spPr>
          <a:xfrm>
            <a:off x="7416284" y="5883473"/>
            <a:ext cx="454938" cy="454938"/>
          </a:xfrm>
          <a:prstGeom prst="roundRect">
            <a:avLst>
              <a:gd name="adj" fmla="val 18668"/>
            </a:avLst>
          </a:prstGeom>
          <a:solidFill>
            <a:srgbClr val="E9E6FA"/>
          </a:solidFill>
          <a:ln w="7620">
            <a:solidFill>
              <a:srgbClr val="BDB8DF"/>
            </a:solidFill>
            <a:prstDash val="solid"/>
          </a:ln>
        </p:spPr>
      </p:sp>
      <p:sp>
        <p:nvSpPr>
          <p:cNvPr id="17" name="Text 15"/>
          <p:cNvSpPr/>
          <p:nvPr/>
        </p:nvSpPr>
        <p:spPr>
          <a:xfrm>
            <a:off x="7550706" y="5959197"/>
            <a:ext cx="185976" cy="303371"/>
          </a:xfrm>
          <a:prstGeom prst="rect">
            <a:avLst/>
          </a:prstGeom>
          <a:noFill/>
          <a:ln/>
        </p:spPr>
        <p:txBody>
          <a:bodyPr wrap="none" lIns="0" tIns="0" rIns="0" bIns="0" rtlCol="0" anchor="t"/>
          <a:lstStyle/>
          <a:p>
            <a:pPr algn="ctr" indent="0" marL="0">
              <a:lnSpc>
                <a:spcPts val="2350"/>
              </a:lnSpc>
              <a:buNone/>
            </a:pPr>
            <a:r>
              <a:rPr lang="en-US" sz="2350" b="1" dirty="0">
                <a:solidFill>
                  <a:srgbClr val="2A2742"/>
                </a:solidFill>
                <a:latin typeface="Outfit" pitchFamily="34" charset="0"/>
                <a:ea typeface="Outfit" pitchFamily="34" charset="-122"/>
                <a:cs typeface="Outfit" pitchFamily="34" charset="-120"/>
              </a:rPr>
              <a:t>4</a:t>
            </a:r>
            <a:endParaRPr lang="en-US" sz="2350" dirty="0"/>
          </a:p>
        </p:txBody>
      </p:sp>
      <p:sp>
        <p:nvSpPr>
          <p:cNvPr id="18" name="Text 16"/>
          <p:cNvSpPr/>
          <p:nvPr/>
        </p:nvSpPr>
        <p:spPr>
          <a:xfrm>
            <a:off x="8073390" y="5883473"/>
            <a:ext cx="2527578" cy="315873"/>
          </a:xfrm>
          <a:prstGeom prst="rect">
            <a:avLst/>
          </a:prstGeom>
          <a:noFill/>
          <a:ln/>
        </p:spPr>
        <p:txBody>
          <a:bodyPr wrap="none" lIns="0" tIns="0" rIns="0" bIns="0" rtlCol="0" anchor="t"/>
          <a:lstStyle/>
          <a:p>
            <a:pPr indent="0" marL="0">
              <a:lnSpc>
                <a:spcPts val="2450"/>
              </a:lnSpc>
              <a:buNone/>
            </a:pPr>
            <a:r>
              <a:rPr lang="en-US" sz="1950" b="1" dirty="0">
                <a:solidFill>
                  <a:srgbClr val="2A2742"/>
                </a:solidFill>
                <a:latin typeface="Outfit" pitchFamily="34" charset="0"/>
                <a:ea typeface="Outfit" pitchFamily="34" charset="-122"/>
                <a:cs typeface="Outfit" pitchFamily="34" charset="-120"/>
              </a:rPr>
              <a:t>Fluorinated Gases</a:t>
            </a:r>
            <a:endParaRPr lang="en-US" sz="1950" dirty="0"/>
          </a:p>
        </p:txBody>
      </p:sp>
      <p:sp>
        <p:nvSpPr>
          <p:cNvPr id="19" name="Text 17"/>
          <p:cNvSpPr/>
          <p:nvPr/>
        </p:nvSpPr>
        <p:spPr>
          <a:xfrm>
            <a:off x="8073390" y="6320671"/>
            <a:ext cx="5849303" cy="1293495"/>
          </a:xfrm>
          <a:prstGeom prst="rect">
            <a:avLst/>
          </a:prstGeom>
          <a:noFill/>
          <a:ln/>
        </p:spPr>
        <p:txBody>
          <a:bodyPr wrap="square" lIns="0" tIns="0" rIns="0" bIns="0" rtlCol="0" anchor="t"/>
          <a:lstStyle/>
          <a:p>
            <a:pPr indent="0" marL="0">
              <a:lnSpc>
                <a:spcPts val="2500"/>
              </a:lnSpc>
              <a:buNone/>
            </a:pPr>
            <a:r>
              <a:rPr lang="en-US" sz="1550" dirty="0">
                <a:solidFill>
                  <a:srgbClr val="2A2742"/>
                </a:solidFill>
                <a:latin typeface="Arimo" pitchFamily="34" charset="0"/>
                <a:ea typeface="Arimo" pitchFamily="34" charset="-122"/>
                <a:cs typeface="Arimo" pitchFamily="34" charset="-120"/>
              </a:rPr>
              <a:t>Fluorinated gases are synthetic compounds used in various industrial applications. While they are not as abundant as other greenhouse gases, they are extremely potent, contributing to about 2% of total greenhouse gas emissions.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5567" y="696278"/>
            <a:ext cx="5956816" cy="647819"/>
          </a:xfrm>
          <a:prstGeom prst="rect">
            <a:avLst/>
          </a:prstGeom>
          <a:noFill/>
          <a:ln/>
        </p:spPr>
        <p:txBody>
          <a:bodyPr wrap="none" lIns="0" tIns="0" rIns="0" bIns="0" rtlCol="0" anchor="t"/>
          <a:lstStyle/>
          <a:p>
            <a:pPr indent="0" marL="0">
              <a:lnSpc>
                <a:spcPts val="5100"/>
              </a:lnSpc>
              <a:buNone/>
            </a:pPr>
            <a:r>
              <a:rPr lang="en-US" sz="4050" b="1" dirty="0">
                <a:solidFill>
                  <a:srgbClr val="231971"/>
                </a:solidFill>
                <a:latin typeface="Outfit" pitchFamily="34" charset="0"/>
                <a:ea typeface="Outfit" pitchFamily="34" charset="-122"/>
                <a:cs typeface="Outfit" pitchFamily="34" charset="-120"/>
              </a:rPr>
              <a:t>Emissions by Fuel Source</a:t>
            </a:r>
            <a:endParaRPr lang="en-US" sz="4050" dirty="0"/>
          </a:p>
        </p:txBody>
      </p:sp>
      <p:sp>
        <p:nvSpPr>
          <p:cNvPr id="4" name="Text 1"/>
          <p:cNvSpPr/>
          <p:nvPr/>
        </p:nvSpPr>
        <p:spPr>
          <a:xfrm>
            <a:off x="725567" y="1654969"/>
            <a:ext cx="7692866" cy="2652713"/>
          </a:xfrm>
          <a:prstGeom prst="rect">
            <a:avLst/>
          </a:prstGeom>
          <a:noFill/>
          <a:ln/>
        </p:spPr>
        <p:txBody>
          <a:bodyPr wrap="squar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The burning of fossil fuels, particularly coal, oil, and natural gas, is the primary driver of CO2 emissions. Coal combustion is the most significant contributor, accounting for a substantial share of total emissions. Oil, mainly used for transportation, also makes a significant contribution. Natural gas, while often promoted as a cleaner alternative, still contributes to emissions. Notably, cement production, a significant source of CO2 emissions, is often overlooked. The chart provides a clear visual representation of the relative contribution of each fuel source, highlighting the importance of transitioning to cleaner energy alternatives.</a:t>
            </a:r>
            <a:endParaRPr lang="en-US" sz="1600" dirty="0"/>
          </a:p>
        </p:txBody>
      </p:sp>
      <p:sp>
        <p:nvSpPr>
          <p:cNvPr id="5" name="Shape 2"/>
          <p:cNvSpPr/>
          <p:nvPr/>
        </p:nvSpPr>
        <p:spPr>
          <a:xfrm>
            <a:off x="725567" y="4540806"/>
            <a:ext cx="7692866" cy="2992398"/>
          </a:xfrm>
          <a:prstGeom prst="roundRect">
            <a:avLst>
              <a:gd name="adj" fmla="val 2910"/>
            </a:avLst>
          </a:prstGeom>
          <a:noFill/>
          <a:ln w="7620">
            <a:solidFill>
              <a:srgbClr val="000000">
                <a:alpha val="8000"/>
              </a:srgbClr>
            </a:solidFill>
            <a:prstDash val="solid"/>
          </a:ln>
        </p:spPr>
      </p:sp>
      <p:sp>
        <p:nvSpPr>
          <p:cNvPr id="6" name="Shape 3"/>
          <p:cNvSpPr/>
          <p:nvPr/>
        </p:nvSpPr>
        <p:spPr>
          <a:xfrm>
            <a:off x="733187" y="4548426"/>
            <a:ext cx="7677626" cy="595432"/>
          </a:xfrm>
          <a:prstGeom prst="rect">
            <a:avLst/>
          </a:prstGeom>
          <a:solidFill>
            <a:srgbClr val="FFFFFF">
              <a:alpha val="4000"/>
            </a:srgbClr>
          </a:solidFill>
          <a:ln/>
        </p:spPr>
      </p:sp>
      <p:sp>
        <p:nvSpPr>
          <p:cNvPr id="7" name="Text 4"/>
          <p:cNvSpPr/>
          <p:nvPr/>
        </p:nvSpPr>
        <p:spPr>
          <a:xfrm>
            <a:off x="940475" y="4680347"/>
            <a:ext cx="3420428" cy="331589"/>
          </a:xfrm>
          <a:prstGeom prst="rect">
            <a:avLst/>
          </a:prstGeom>
          <a:noFill/>
          <a:ln/>
        </p:spPr>
        <p:txBody>
          <a:bodyPr wrap="non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Fuel Source</a:t>
            </a:r>
            <a:endParaRPr lang="en-US" sz="1600" dirty="0"/>
          </a:p>
        </p:txBody>
      </p:sp>
      <p:sp>
        <p:nvSpPr>
          <p:cNvPr id="8" name="Text 5"/>
          <p:cNvSpPr/>
          <p:nvPr/>
        </p:nvSpPr>
        <p:spPr>
          <a:xfrm>
            <a:off x="4783098" y="4680347"/>
            <a:ext cx="3420428" cy="331589"/>
          </a:xfrm>
          <a:prstGeom prst="rect">
            <a:avLst/>
          </a:prstGeom>
          <a:noFill/>
          <a:ln/>
        </p:spPr>
        <p:txBody>
          <a:bodyPr wrap="non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Percentage of Total CO2 Emissions</a:t>
            </a:r>
            <a:endParaRPr lang="en-US" sz="1600" dirty="0"/>
          </a:p>
        </p:txBody>
      </p:sp>
      <p:sp>
        <p:nvSpPr>
          <p:cNvPr id="9" name="Shape 6"/>
          <p:cNvSpPr/>
          <p:nvPr/>
        </p:nvSpPr>
        <p:spPr>
          <a:xfrm>
            <a:off x="733187" y="5143857"/>
            <a:ext cx="7677626" cy="595432"/>
          </a:xfrm>
          <a:prstGeom prst="rect">
            <a:avLst/>
          </a:prstGeom>
          <a:solidFill>
            <a:srgbClr val="000000">
              <a:alpha val="4000"/>
            </a:srgbClr>
          </a:solidFill>
          <a:ln/>
        </p:spPr>
      </p:sp>
      <p:sp>
        <p:nvSpPr>
          <p:cNvPr id="10" name="Text 7"/>
          <p:cNvSpPr/>
          <p:nvPr/>
        </p:nvSpPr>
        <p:spPr>
          <a:xfrm>
            <a:off x="940475" y="5275778"/>
            <a:ext cx="3420428" cy="331589"/>
          </a:xfrm>
          <a:prstGeom prst="rect">
            <a:avLst/>
          </a:prstGeom>
          <a:noFill/>
          <a:ln/>
        </p:spPr>
        <p:txBody>
          <a:bodyPr wrap="non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Coal</a:t>
            </a:r>
            <a:endParaRPr lang="en-US" sz="1600" dirty="0"/>
          </a:p>
        </p:txBody>
      </p:sp>
      <p:sp>
        <p:nvSpPr>
          <p:cNvPr id="11" name="Text 8"/>
          <p:cNvSpPr/>
          <p:nvPr/>
        </p:nvSpPr>
        <p:spPr>
          <a:xfrm>
            <a:off x="4783098" y="5275778"/>
            <a:ext cx="3420428" cy="331589"/>
          </a:xfrm>
          <a:prstGeom prst="rect">
            <a:avLst/>
          </a:prstGeom>
          <a:noFill/>
          <a:ln/>
        </p:spPr>
        <p:txBody>
          <a:bodyPr wrap="non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40%</a:t>
            </a:r>
            <a:endParaRPr lang="en-US" sz="1600" dirty="0"/>
          </a:p>
        </p:txBody>
      </p:sp>
      <p:sp>
        <p:nvSpPr>
          <p:cNvPr id="12" name="Shape 9"/>
          <p:cNvSpPr/>
          <p:nvPr/>
        </p:nvSpPr>
        <p:spPr>
          <a:xfrm>
            <a:off x="733187" y="5739289"/>
            <a:ext cx="7677626" cy="595432"/>
          </a:xfrm>
          <a:prstGeom prst="rect">
            <a:avLst/>
          </a:prstGeom>
          <a:solidFill>
            <a:srgbClr val="FFFFFF">
              <a:alpha val="4000"/>
            </a:srgbClr>
          </a:solidFill>
          <a:ln/>
        </p:spPr>
      </p:sp>
      <p:sp>
        <p:nvSpPr>
          <p:cNvPr id="13" name="Text 10"/>
          <p:cNvSpPr/>
          <p:nvPr/>
        </p:nvSpPr>
        <p:spPr>
          <a:xfrm>
            <a:off x="940475" y="5871210"/>
            <a:ext cx="3420428" cy="331589"/>
          </a:xfrm>
          <a:prstGeom prst="rect">
            <a:avLst/>
          </a:prstGeom>
          <a:noFill/>
          <a:ln/>
        </p:spPr>
        <p:txBody>
          <a:bodyPr wrap="non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Oil</a:t>
            </a:r>
            <a:endParaRPr lang="en-US" sz="1600" dirty="0"/>
          </a:p>
        </p:txBody>
      </p:sp>
      <p:sp>
        <p:nvSpPr>
          <p:cNvPr id="14" name="Text 11"/>
          <p:cNvSpPr/>
          <p:nvPr/>
        </p:nvSpPr>
        <p:spPr>
          <a:xfrm>
            <a:off x="4783098" y="5871210"/>
            <a:ext cx="3420428" cy="331589"/>
          </a:xfrm>
          <a:prstGeom prst="rect">
            <a:avLst/>
          </a:prstGeom>
          <a:noFill/>
          <a:ln/>
        </p:spPr>
        <p:txBody>
          <a:bodyPr wrap="non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33%</a:t>
            </a:r>
            <a:endParaRPr lang="en-US" sz="1600" dirty="0"/>
          </a:p>
        </p:txBody>
      </p:sp>
      <p:sp>
        <p:nvSpPr>
          <p:cNvPr id="15" name="Shape 12"/>
          <p:cNvSpPr/>
          <p:nvPr/>
        </p:nvSpPr>
        <p:spPr>
          <a:xfrm>
            <a:off x="733187" y="6334720"/>
            <a:ext cx="7677626" cy="595432"/>
          </a:xfrm>
          <a:prstGeom prst="rect">
            <a:avLst/>
          </a:prstGeom>
          <a:solidFill>
            <a:srgbClr val="000000">
              <a:alpha val="4000"/>
            </a:srgbClr>
          </a:solidFill>
          <a:ln/>
        </p:spPr>
      </p:sp>
      <p:sp>
        <p:nvSpPr>
          <p:cNvPr id="16" name="Text 13"/>
          <p:cNvSpPr/>
          <p:nvPr/>
        </p:nvSpPr>
        <p:spPr>
          <a:xfrm>
            <a:off x="940475" y="6466642"/>
            <a:ext cx="3420428" cy="331589"/>
          </a:xfrm>
          <a:prstGeom prst="rect">
            <a:avLst/>
          </a:prstGeom>
          <a:noFill/>
          <a:ln/>
        </p:spPr>
        <p:txBody>
          <a:bodyPr wrap="non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Natural Gas</a:t>
            </a:r>
            <a:endParaRPr lang="en-US" sz="1600" dirty="0"/>
          </a:p>
        </p:txBody>
      </p:sp>
      <p:sp>
        <p:nvSpPr>
          <p:cNvPr id="17" name="Text 14"/>
          <p:cNvSpPr/>
          <p:nvPr/>
        </p:nvSpPr>
        <p:spPr>
          <a:xfrm>
            <a:off x="4783098" y="6466642"/>
            <a:ext cx="3420428" cy="331589"/>
          </a:xfrm>
          <a:prstGeom prst="rect">
            <a:avLst/>
          </a:prstGeom>
          <a:noFill/>
          <a:ln/>
        </p:spPr>
        <p:txBody>
          <a:bodyPr wrap="non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20%</a:t>
            </a:r>
            <a:endParaRPr lang="en-US" sz="1600" dirty="0"/>
          </a:p>
        </p:txBody>
      </p:sp>
      <p:sp>
        <p:nvSpPr>
          <p:cNvPr id="18" name="Shape 15"/>
          <p:cNvSpPr/>
          <p:nvPr/>
        </p:nvSpPr>
        <p:spPr>
          <a:xfrm>
            <a:off x="733187" y="6930152"/>
            <a:ext cx="7677626" cy="595432"/>
          </a:xfrm>
          <a:prstGeom prst="rect">
            <a:avLst/>
          </a:prstGeom>
          <a:solidFill>
            <a:srgbClr val="FFFFFF">
              <a:alpha val="4000"/>
            </a:srgbClr>
          </a:solidFill>
          <a:ln/>
        </p:spPr>
      </p:sp>
      <p:sp>
        <p:nvSpPr>
          <p:cNvPr id="19" name="Text 16"/>
          <p:cNvSpPr/>
          <p:nvPr/>
        </p:nvSpPr>
        <p:spPr>
          <a:xfrm>
            <a:off x="940475" y="7062073"/>
            <a:ext cx="3420428" cy="331589"/>
          </a:xfrm>
          <a:prstGeom prst="rect">
            <a:avLst/>
          </a:prstGeom>
          <a:noFill/>
          <a:ln/>
        </p:spPr>
        <p:txBody>
          <a:bodyPr wrap="non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Cement</a:t>
            </a:r>
            <a:endParaRPr lang="en-US" sz="1600" dirty="0"/>
          </a:p>
        </p:txBody>
      </p:sp>
      <p:sp>
        <p:nvSpPr>
          <p:cNvPr id="20" name="Text 17"/>
          <p:cNvSpPr/>
          <p:nvPr/>
        </p:nvSpPr>
        <p:spPr>
          <a:xfrm>
            <a:off x="4783098" y="7062073"/>
            <a:ext cx="3420428" cy="331589"/>
          </a:xfrm>
          <a:prstGeom prst="rect">
            <a:avLst/>
          </a:prstGeom>
          <a:noFill/>
          <a:ln/>
        </p:spPr>
        <p:txBody>
          <a:bodyPr wrap="non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7%</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04042"/>
            <a:ext cx="9244013"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pitchFamily="34" charset="0"/>
                <a:ea typeface="Outfit" pitchFamily="34" charset="-122"/>
                <a:cs typeface="Outfit" pitchFamily="34" charset="-120"/>
              </a:rPr>
              <a:t>Regional CO2 Emissions per Capita</a:t>
            </a:r>
            <a:endParaRPr lang="en-US" sz="4450" dirty="0"/>
          </a:p>
        </p:txBody>
      </p:sp>
      <p:sp>
        <p:nvSpPr>
          <p:cNvPr id="3" name="Text 1"/>
          <p:cNvSpPr/>
          <p:nvPr/>
        </p:nvSpPr>
        <p:spPr>
          <a:xfrm>
            <a:off x="793790" y="2066449"/>
            <a:ext cx="13042821" cy="181451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Regional disparities in CO2 emissions per capita are stark. North America and Asia, with their large populations and high levels of industrial activity, have the highest per capita emissions. These regions are home to major economies with significant energy demands, driving their high emissions. Europe, while still having significant emissions, has made notable progress in reducing per capita emissions through policies and investments in renewable energy. The map provides a visual representation of the global distribution of per capita emissions, highlighting the need for collective action to address this issue.</a:t>
            </a:r>
            <a:endParaRPr lang="en-US" sz="1750" dirty="0"/>
          </a:p>
        </p:txBody>
      </p:sp>
      <p:sp>
        <p:nvSpPr>
          <p:cNvPr id="4" name="Text 2"/>
          <p:cNvSpPr/>
          <p:nvPr/>
        </p:nvSpPr>
        <p:spPr>
          <a:xfrm>
            <a:off x="793790" y="4362926"/>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pitchFamily="34" charset="0"/>
                <a:ea typeface="Outfit" pitchFamily="34" charset="-122"/>
                <a:cs typeface="Outfit" pitchFamily="34" charset="-120"/>
              </a:rPr>
              <a:t>North America</a:t>
            </a:r>
            <a:endParaRPr lang="en-US" sz="2200" dirty="0"/>
          </a:p>
        </p:txBody>
      </p:sp>
      <p:sp>
        <p:nvSpPr>
          <p:cNvPr id="5" name="Text 3"/>
          <p:cNvSpPr/>
          <p:nvPr/>
        </p:nvSpPr>
        <p:spPr>
          <a:xfrm>
            <a:off x="793790" y="4944070"/>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North America has the highest per capita CO2 emissions, primarily due to its high energy consumption for transportation, industrial activities, and residential use.</a:t>
            </a:r>
            <a:endParaRPr lang="en-US" sz="1750" dirty="0"/>
          </a:p>
        </p:txBody>
      </p:sp>
      <p:sp>
        <p:nvSpPr>
          <p:cNvPr id="6" name="Text 4"/>
          <p:cNvSpPr/>
          <p:nvPr/>
        </p:nvSpPr>
        <p:spPr>
          <a:xfrm>
            <a:off x="5332928" y="4362926"/>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pitchFamily="34" charset="0"/>
                <a:ea typeface="Outfit" pitchFamily="34" charset="-122"/>
                <a:cs typeface="Outfit" pitchFamily="34" charset="-120"/>
              </a:rPr>
              <a:t>Asia</a:t>
            </a:r>
            <a:endParaRPr lang="en-US" sz="2200" dirty="0"/>
          </a:p>
        </p:txBody>
      </p:sp>
      <p:sp>
        <p:nvSpPr>
          <p:cNvPr id="7" name="Text 5"/>
          <p:cNvSpPr/>
          <p:nvPr/>
        </p:nvSpPr>
        <p:spPr>
          <a:xfrm>
            <a:off x="5332928" y="4944070"/>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Asia, with its large population and rapid economic growth, also has high per capita CO2 emissions, driven by industrialization and increasing reliance on fossil fuels for energy.</a:t>
            </a:r>
            <a:endParaRPr lang="en-US" sz="1750" dirty="0"/>
          </a:p>
        </p:txBody>
      </p:sp>
      <p:sp>
        <p:nvSpPr>
          <p:cNvPr id="8" name="Text 6"/>
          <p:cNvSpPr/>
          <p:nvPr/>
        </p:nvSpPr>
        <p:spPr>
          <a:xfrm>
            <a:off x="9872067" y="4362926"/>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pitchFamily="34" charset="0"/>
                <a:ea typeface="Outfit" pitchFamily="34" charset="-122"/>
                <a:cs typeface="Outfit" pitchFamily="34" charset="-120"/>
              </a:rPr>
              <a:t>Europe</a:t>
            </a:r>
            <a:endParaRPr lang="en-US" sz="2200" dirty="0"/>
          </a:p>
        </p:txBody>
      </p:sp>
      <p:sp>
        <p:nvSpPr>
          <p:cNvPr id="9" name="Text 7"/>
          <p:cNvSpPr/>
          <p:nvPr/>
        </p:nvSpPr>
        <p:spPr>
          <a:xfrm>
            <a:off x="9872067" y="4944070"/>
            <a:ext cx="3978116" cy="217741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Europe has made significant progress in reducing per capita CO2 emissions through investments in renewable energy, energy efficiency measures, and policies promoting sustainable practices.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7234" y="737354"/>
            <a:ext cx="10461903" cy="649248"/>
          </a:xfrm>
          <a:prstGeom prst="rect">
            <a:avLst/>
          </a:prstGeom>
          <a:noFill/>
          <a:ln/>
        </p:spPr>
        <p:txBody>
          <a:bodyPr wrap="none" lIns="0" tIns="0" rIns="0" bIns="0" rtlCol="0" anchor="t"/>
          <a:lstStyle/>
          <a:p>
            <a:pPr indent="0" marL="0">
              <a:lnSpc>
                <a:spcPts val="5100"/>
              </a:lnSpc>
              <a:buNone/>
            </a:pPr>
            <a:r>
              <a:rPr lang="en-US" sz="4050" b="1" dirty="0">
                <a:solidFill>
                  <a:srgbClr val="231971"/>
                </a:solidFill>
                <a:latin typeface="Outfit" pitchFamily="34" charset="0"/>
                <a:ea typeface="Outfit" pitchFamily="34" charset="-122"/>
                <a:cs typeface="Outfit" pitchFamily="34" charset="-120"/>
              </a:rPr>
              <a:t>Correlation Between CO2 and Temperature</a:t>
            </a:r>
            <a:endParaRPr lang="en-US" sz="4050" dirty="0"/>
          </a:p>
        </p:txBody>
      </p:sp>
      <p:sp>
        <p:nvSpPr>
          <p:cNvPr id="3" name="Text 1"/>
          <p:cNvSpPr/>
          <p:nvPr/>
        </p:nvSpPr>
        <p:spPr>
          <a:xfrm>
            <a:off x="727234" y="1802130"/>
            <a:ext cx="13175933" cy="1662113"/>
          </a:xfrm>
          <a:prstGeom prst="rect">
            <a:avLst/>
          </a:prstGeom>
          <a:noFill/>
          <a:ln/>
        </p:spPr>
        <p:txBody>
          <a:bodyPr wrap="squar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The correlation between rising CO2 levels and increasing global temperatures is undeniable. The data shows a strong positive correlation, with higher CO2 levels consistently associated with higher global temperatures. This relationship highlights the direct impact of greenhouse gas emissions on the planet's climate system. The scatter plot provides a visual representation of this correlation, underscoring the urgent need to address CO2 emissions and mitigate climate change. The long-term trend shows a clear upward trajectory for both CO2 concentrations and global temperatures, reinforcing the strong connection between these factors.</a:t>
            </a:r>
            <a:endParaRPr lang="en-US" sz="1600" dirty="0"/>
          </a:p>
        </p:txBody>
      </p:sp>
      <p:pic>
        <p:nvPicPr>
          <p:cNvPr id="4" name="Image 0" descr="preencoded.png">    </p:cNvPr>
          <p:cNvPicPr>
            <a:picLocks noChangeAspect="1"/>
          </p:cNvPicPr>
          <p:nvPr/>
        </p:nvPicPr>
        <p:blipFill>
          <a:blip r:embed="rId1"/>
          <a:stretch>
            <a:fillRect/>
          </a:stretch>
        </p:blipFill>
        <p:spPr>
          <a:xfrm>
            <a:off x="727234" y="3697962"/>
            <a:ext cx="4391978" cy="831056"/>
          </a:xfrm>
          <a:prstGeom prst="rect">
            <a:avLst/>
          </a:prstGeom>
        </p:spPr>
      </p:pic>
      <p:sp>
        <p:nvSpPr>
          <p:cNvPr id="5" name="Text 2"/>
          <p:cNvSpPr/>
          <p:nvPr/>
        </p:nvSpPr>
        <p:spPr>
          <a:xfrm>
            <a:off x="934998" y="4840605"/>
            <a:ext cx="2597229" cy="324564"/>
          </a:xfrm>
          <a:prstGeom prst="rect">
            <a:avLst/>
          </a:prstGeom>
          <a:noFill/>
          <a:ln/>
        </p:spPr>
        <p:txBody>
          <a:bodyPr wrap="none" lIns="0" tIns="0" rIns="0" bIns="0" rtlCol="0" anchor="t"/>
          <a:lstStyle/>
          <a:p>
            <a:pPr algn="l" indent="0" marL="0">
              <a:lnSpc>
                <a:spcPts val="2550"/>
              </a:lnSpc>
              <a:buNone/>
            </a:pPr>
            <a:r>
              <a:rPr lang="en-US" sz="2000" b="1" dirty="0">
                <a:solidFill>
                  <a:srgbClr val="2A2742"/>
                </a:solidFill>
                <a:latin typeface="Outfit" pitchFamily="34" charset="0"/>
                <a:ea typeface="Outfit" pitchFamily="34" charset="-122"/>
                <a:cs typeface="Outfit" pitchFamily="34" charset="-120"/>
              </a:rPr>
              <a:t>Increased CO2 Levels</a:t>
            </a:r>
            <a:endParaRPr lang="en-US" sz="2000" dirty="0"/>
          </a:p>
        </p:txBody>
      </p:sp>
      <p:sp>
        <p:nvSpPr>
          <p:cNvPr id="6" name="Text 3"/>
          <p:cNvSpPr/>
          <p:nvPr/>
        </p:nvSpPr>
        <p:spPr>
          <a:xfrm>
            <a:off x="934998" y="5289828"/>
            <a:ext cx="3976449" cy="997268"/>
          </a:xfrm>
          <a:prstGeom prst="rect">
            <a:avLst/>
          </a:prstGeom>
          <a:noFill/>
          <a:ln/>
        </p:spPr>
        <p:txBody>
          <a:bodyPr wrap="square" lIns="0" tIns="0" rIns="0" bIns="0" rtlCol="0" anchor="t"/>
          <a:lstStyle/>
          <a:p>
            <a:pPr algn="l" indent="0" marL="0">
              <a:lnSpc>
                <a:spcPts val="2600"/>
              </a:lnSpc>
              <a:buNone/>
            </a:pPr>
            <a:r>
              <a:rPr lang="en-US" sz="1600" dirty="0">
                <a:solidFill>
                  <a:srgbClr val="2A2742"/>
                </a:solidFill>
                <a:latin typeface="Arimo" pitchFamily="34" charset="0"/>
                <a:ea typeface="Arimo" pitchFamily="34" charset="-122"/>
                <a:cs typeface="Arimo" pitchFamily="34" charset="-120"/>
              </a:rPr>
              <a:t>As CO2 emissions from human activities rise, the concentration of this greenhouse gas in the atmosphere increases.</a:t>
            </a:r>
            <a:endParaRPr lang="en-US" sz="1600" dirty="0"/>
          </a:p>
        </p:txBody>
      </p:sp>
      <p:pic>
        <p:nvPicPr>
          <p:cNvPr id="7" name="Image 1" descr="preencoded.png">    </p:cNvPr>
          <p:cNvPicPr>
            <a:picLocks noChangeAspect="1"/>
          </p:cNvPicPr>
          <p:nvPr/>
        </p:nvPicPr>
        <p:blipFill>
          <a:blip r:embed="rId2"/>
          <a:stretch>
            <a:fillRect/>
          </a:stretch>
        </p:blipFill>
        <p:spPr>
          <a:xfrm>
            <a:off x="5119211" y="3697962"/>
            <a:ext cx="4391978" cy="831056"/>
          </a:xfrm>
          <a:prstGeom prst="rect">
            <a:avLst/>
          </a:prstGeom>
        </p:spPr>
      </p:pic>
      <p:sp>
        <p:nvSpPr>
          <p:cNvPr id="8" name="Text 4"/>
          <p:cNvSpPr/>
          <p:nvPr/>
        </p:nvSpPr>
        <p:spPr>
          <a:xfrm>
            <a:off x="5326975" y="4840605"/>
            <a:ext cx="2597229" cy="324564"/>
          </a:xfrm>
          <a:prstGeom prst="rect">
            <a:avLst/>
          </a:prstGeom>
          <a:noFill/>
          <a:ln/>
        </p:spPr>
        <p:txBody>
          <a:bodyPr wrap="none" lIns="0" tIns="0" rIns="0" bIns="0" rtlCol="0" anchor="t"/>
          <a:lstStyle/>
          <a:p>
            <a:pPr algn="l" indent="0" marL="0">
              <a:lnSpc>
                <a:spcPts val="2550"/>
              </a:lnSpc>
              <a:buNone/>
            </a:pPr>
            <a:r>
              <a:rPr lang="en-US" sz="2000" b="1" dirty="0">
                <a:solidFill>
                  <a:srgbClr val="2A2742"/>
                </a:solidFill>
                <a:latin typeface="Outfit" pitchFamily="34" charset="0"/>
                <a:ea typeface="Outfit" pitchFamily="34" charset="-122"/>
                <a:cs typeface="Outfit" pitchFamily="34" charset="-120"/>
              </a:rPr>
              <a:t>Greenhouse Effect</a:t>
            </a:r>
            <a:endParaRPr lang="en-US" sz="2000" dirty="0"/>
          </a:p>
        </p:txBody>
      </p:sp>
      <p:sp>
        <p:nvSpPr>
          <p:cNvPr id="9" name="Text 5"/>
          <p:cNvSpPr/>
          <p:nvPr/>
        </p:nvSpPr>
        <p:spPr>
          <a:xfrm>
            <a:off x="5326975" y="5289828"/>
            <a:ext cx="3976449" cy="997268"/>
          </a:xfrm>
          <a:prstGeom prst="rect">
            <a:avLst/>
          </a:prstGeom>
          <a:noFill/>
          <a:ln/>
        </p:spPr>
        <p:txBody>
          <a:bodyPr wrap="square" lIns="0" tIns="0" rIns="0" bIns="0" rtlCol="0" anchor="t"/>
          <a:lstStyle/>
          <a:p>
            <a:pPr algn="l" indent="0" marL="0">
              <a:lnSpc>
                <a:spcPts val="2600"/>
              </a:lnSpc>
              <a:buNone/>
            </a:pPr>
            <a:r>
              <a:rPr lang="en-US" sz="1600" dirty="0">
                <a:solidFill>
                  <a:srgbClr val="2A2742"/>
                </a:solidFill>
                <a:latin typeface="Arimo" pitchFamily="34" charset="0"/>
                <a:ea typeface="Arimo" pitchFamily="34" charset="-122"/>
                <a:cs typeface="Arimo" pitchFamily="34" charset="-120"/>
              </a:rPr>
              <a:t>CO2 traps heat in the atmosphere, leading to an enhanced greenhouse effect, resulting in higher global temperatures.</a:t>
            </a:r>
            <a:endParaRPr lang="en-US" sz="1600" dirty="0"/>
          </a:p>
        </p:txBody>
      </p:sp>
      <p:pic>
        <p:nvPicPr>
          <p:cNvPr id="10" name="Image 2" descr="preencoded.png">    </p:cNvPr>
          <p:cNvPicPr>
            <a:picLocks noChangeAspect="1"/>
          </p:cNvPicPr>
          <p:nvPr/>
        </p:nvPicPr>
        <p:blipFill>
          <a:blip r:embed="rId3"/>
          <a:stretch>
            <a:fillRect/>
          </a:stretch>
        </p:blipFill>
        <p:spPr>
          <a:xfrm>
            <a:off x="9511189" y="3697962"/>
            <a:ext cx="4391978" cy="831056"/>
          </a:xfrm>
          <a:prstGeom prst="rect">
            <a:avLst/>
          </a:prstGeom>
        </p:spPr>
      </p:pic>
      <p:sp>
        <p:nvSpPr>
          <p:cNvPr id="11" name="Text 6"/>
          <p:cNvSpPr/>
          <p:nvPr/>
        </p:nvSpPr>
        <p:spPr>
          <a:xfrm>
            <a:off x="9718953" y="4840605"/>
            <a:ext cx="2597229" cy="324564"/>
          </a:xfrm>
          <a:prstGeom prst="rect">
            <a:avLst/>
          </a:prstGeom>
          <a:noFill/>
          <a:ln/>
        </p:spPr>
        <p:txBody>
          <a:bodyPr wrap="none" lIns="0" tIns="0" rIns="0" bIns="0" rtlCol="0" anchor="t"/>
          <a:lstStyle/>
          <a:p>
            <a:pPr algn="l" indent="0" marL="0">
              <a:lnSpc>
                <a:spcPts val="2550"/>
              </a:lnSpc>
              <a:buNone/>
            </a:pPr>
            <a:r>
              <a:rPr lang="en-US" sz="2000" b="1" dirty="0">
                <a:solidFill>
                  <a:srgbClr val="2A2742"/>
                </a:solidFill>
                <a:latin typeface="Outfit" pitchFamily="34" charset="0"/>
                <a:ea typeface="Outfit" pitchFamily="34" charset="-122"/>
                <a:cs typeface="Outfit" pitchFamily="34" charset="-120"/>
              </a:rPr>
              <a:t>Climate Change</a:t>
            </a:r>
            <a:endParaRPr lang="en-US" sz="2000" dirty="0"/>
          </a:p>
        </p:txBody>
      </p:sp>
      <p:sp>
        <p:nvSpPr>
          <p:cNvPr id="12" name="Text 7"/>
          <p:cNvSpPr/>
          <p:nvPr/>
        </p:nvSpPr>
        <p:spPr>
          <a:xfrm>
            <a:off x="9718953" y="5289828"/>
            <a:ext cx="3976449" cy="1994535"/>
          </a:xfrm>
          <a:prstGeom prst="rect">
            <a:avLst/>
          </a:prstGeom>
          <a:noFill/>
          <a:ln/>
        </p:spPr>
        <p:txBody>
          <a:bodyPr wrap="square" lIns="0" tIns="0" rIns="0" bIns="0" rtlCol="0" anchor="t"/>
          <a:lstStyle/>
          <a:p>
            <a:pPr algn="l" indent="0" marL="0">
              <a:lnSpc>
                <a:spcPts val="2600"/>
              </a:lnSpc>
              <a:buNone/>
            </a:pPr>
            <a:r>
              <a:rPr lang="en-US" sz="1600" dirty="0">
                <a:solidFill>
                  <a:srgbClr val="2A2742"/>
                </a:solidFill>
                <a:latin typeface="Arimo" pitchFamily="34" charset="0"/>
                <a:ea typeface="Arimo" pitchFamily="34" charset="-122"/>
                <a:cs typeface="Arimo" pitchFamily="34" charset="-120"/>
              </a:rPr>
              <a:t>The increased greenhouse effect drives climate change, manifesting in various ways, including rising sea levels, more frequent and intense extreme weather events, and changes in precipitation patterns.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7241" y="620435"/>
            <a:ext cx="9699784" cy="702826"/>
          </a:xfrm>
          <a:prstGeom prst="rect">
            <a:avLst/>
          </a:prstGeom>
          <a:noFill/>
          <a:ln/>
        </p:spPr>
        <p:txBody>
          <a:bodyPr wrap="none" lIns="0" tIns="0" rIns="0" bIns="0" rtlCol="0" anchor="t"/>
          <a:lstStyle/>
          <a:p>
            <a:pPr indent="0" marL="0">
              <a:lnSpc>
                <a:spcPts val="5500"/>
              </a:lnSpc>
              <a:buNone/>
            </a:pPr>
            <a:r>
              <a:rPr lang="en-US" sz="4400" b="1" dirty="0">
                <a:solidFill>
                  <a:srgbClr val="231971"/>
                </a:solidFill>
                <a:latin typeface="Outfit" pitchFamily="34" charset="0"/>
                <a:ea typeface="Outfit" pitchFamily="34" charset="-122"/>
                <a:cs typeface="Outfit" pitchFamily="34" charset="-120"/>
              </a:rPr>
              <a:t>Urgent Need for Emissions Reduction</a:t>
            </a:r>
            <a:endParaRPr lang="en-US" sz="4400" dirty="0"/>
          </a:p>
        </p:txBody>
      </p:sp>
      <p:sp>
        <p:nvSpPr>
          <p:cNvPr id="3" name="Text 1"/>
          <p:cNvSpPr/>
          <p:nvPr/>
        </p:nvSpPr>
        <p:spPr>
          <a:xfrm>
            <a:off x="787241" y="1773079"/>
            <a:ext cx="13055918" cy="1799034"/>
          </a:xfrm>
          <a:prstGeom prst="rect">
            <a:avLst/>
          </a:prstGeom>
          <a:noFill/>
          <a:ln/>
        </p:spPr>
        <p:txBody>
          <a:bodyPr wrap="square" lIns="0" tIns="0" rIns="0" bIns="0" rtlCol="0" anchor="t"/>
          <a:lstStyle/>
          <a:p>
            <a:pPr indent="0" marL="0">
              <a:lnSpc>
                <a:spcPts val="2800"/>
              </a:lnSpc>
              <a:buNone/>
            </a:pPr>
            <a:r>
              <a:rPr lang="en-US" sz="1750" dirty="0">
                <a:solidFill>
                  <a:srgbClr val="2A2742"/>
                </a:solidFill>
                <a:latin typeface="Arimo" pitchFamily="34" charset="0"/>
                <a:ea typeface="Arimo" pitchFamily="34" charset="-122"/>
                <a:cs typeface="Arimo" pitchFamily="34" charset="-120"/>
              </a:rPr>
              <a:t>The data presented clearly demonstrates the urgent need for significant reductions in greenhouse gas emissions. Failing to act will lead to irreversible and catastrophic consequences for the planet and its inhabitants. Rising sea levels, extreme weather events, and disruptions to ecosystems are already being observed, and these impacts are projected to intensify if emissions continue unchecked. The urgency of the situation necessitates immediate and collaborative action from governments, businesses, and individuals.</a:t>
            </a:r>
            <a:endParaRPr lang="en-US" sz="1750" dirty="0"/>
          </a:p>
        </p:txBody>
      </p:sp>
      <p:pic>
        <p:nvPicPr>
          <p:cNvPr id="4" name="Image 0" descr="preencoded.png">    </p:cNvPr>
          <p:cNvPicPr>
            <a:picLocks noChangeAspect="1"/>
          </p:cNvPicPr>
          <p:nvPr/>
        </p:nvPicPr>
        <p:blipFill>
          <a:blip r:embed="rId1"/>
          <a:stretch>
            <a:fillRect/>
          </a:stretch>
        </p:blipFill>
        <p:spPr>
          <a:xfrm>
            <a:off x="787241" y="3825121"/>
            <a:ext cx="562332" cy="562332"/>
          </a:xfrm>
          <a:prstGeom prst="rect">
            <a:avLst/>
          </a:prstGeom>
        </p:spPr>
      </p:pic>
      <p:sp>
        <p:nvSpPr>
          <p:cNvPr id="5" name="Text 2"/>
          <p:cNvSpPr/>
          <p:nvPr/>
        </p:nvSpPr>
        <p:spPr>
          <a:xfrm>
            <a:off x="787241" y="4612362"/>
            <a:ext cx="2811899" cy="351472"/>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pitchFamily="34" charset="0"/>
                <a:ea typeface="Outfit" pitchFamily="34" charset="-122"/>
                <a:cs typeface="Outfit" pitchFamily="34" charset="-120"/>
              </a:rPr>
              <a:t>Climate Change</a:t>
            </a:r>
            <a:endParaRPr lang="en-US" sz="2200" dirty="0"/>
          </a:p>
        </p:txBody>
      </p:sp>
      <p:sp>
        <p:nvSpPr>
          <p:cNvPr id="6" name="Text 3"/>
          <p:cNvSpPr/>
          <p:nvPr/>
        </p:nvSpPr>
        <p:spPr>
          <a:xfrm>
            <a:off x="787241" y="5098733"/>
            <a:ext cx="3010853" cy="1799034"/>
          </a:xfrm>
          <a:prstGeom prst="rect">
            <a:avLst/>
          </a:prstGeom>
          <a:noFill/>
          <a:ln/>
        </p:spPr>
        <p:txBody>
          <a:bodyPr wrap="square" lIns="0" tIns="0" rIns="0" bIns="0" rtlCol="0" anchor="t"/>
          <a:lstStyle/>
          <a:p>
            <a:pPr algn="l" indent="0" marL="0">
              <a:lnSpc>
                <a:spcPts val="2800"/>
              </a:lnSpc>
              <a:buNone/>
            </a:pPr>
            <a:r>
              <a:rPr lang="en-US" sz="1750" dirty="0">
                <a:solidFill>
                  <a:srgbClr val="2A2742"/>
                </a:solidFill>
                <a:latin typeface="Arimo" pitchFamily="34" charset="0"/>
                <a:ea typeface="Arimo" pitchFamily="34" charset="-122"/>
                <a:cs typeface="Arimo" pitchFamily="34" charset="-120"/>
              </a:rPr>
              <a:t>Climate change is a complex and multifaceted issue with far-reaching impacts on human society and the natural world.</a:t>
            </a:r>
            <a:endParaRPr lang="en-US" sz="1750" dirty="0"/>
          </a:p>
        </p:txBody>
      </p:sp>
      <p:pic>
        <p:nvPicPr>
          <p:cNvPr id="7" name="Image 1" descr="preencoded.png">    </p:cNvPr>
          <p:cNvPicPr>
            <a:picLocks noChangeAspect="1"/>
          </p:cNvPicPr>
          <p:nvPr/>
        </p:nvPicPr>
        <p:blipFill>
          <a:blip r:embed="rId2"/>
          <a:stretch>
            <a:fillRect/>
          </a:stretch>
        </p:blipFill>
        <p:spPr>
          <a:xfrm>
            <a:off x="4135517" y="3825121"/>
            <a:ext cx="562332" cy="562332"/>
          </a:xfrm>
          <a:prstGeom prst="rect">
            <a:avLst/>
          </a:prstGeom>
        </p:spPr>
      </p:pic>
      <p:sp>
        <p:nvSpPr>
          <p:cNvPr id="8" name="Text 4"/>
          <p:cNvSpPr/>
          <p:nvPr/>
        </p:nvSpPr>
        <p:spPr>
          <a:xfrm>
            <a:off x="4135517" y="4612362"/>
            <a:ext cx="2811899" cy="351472"/>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pitchFamily="34" charset="0"/>
                <a:ea typeface="Outfit" pitchFamily="34" charset="-122"/>
                <a:cs typeface="Outfit" pitchFamily="34" charset="-120"/>
              </a:rPr>
              <a:t>Rising Temperatures</a:t>
            </a:r>
            <a:endParaRPr lang="en-US" sz="2200" dirty="0"/>
          </a:p>
        </p:txBody>
      </p:sp>
      <p:sp>
        <p:nvSpPr>
          <p:cNvPr id="9" name="Text 5"/>
          <p:cNvSpPr/>
          <p:nvPr/>
        </p:nvSpPr>
        <p:spPr>
          <a:xfrm>
            <a:off x="4135517" y="5098733"/>
            <a:ext cx="3010972" cy="1799034"/>
          </a:xfrm>
          <a:prstGeom prst="rect">
            <a:avLst/>
          </a:prstGeom>
          <a:noFill/>
          <a:ln/>
        </p:spPr>
        <p:txBody>
          <a:bodyPr wrap="square" lIns="0" tIns="0" rIns="0" bIns="0" rtlCol="0" anchor="t"/>
          <a:lstStyle/>
          <a:p>
            <a:pPr algn="l" indent="0" marL="0">
              <a:lnSpc>
                <a:spcPts val="2800"/>
              </a:lnSpc>
              <a:buNone/>
            </a:pPr>
            <a:r>
              <a:rPr lang="en-US" sz="1750" dirty="0">
                <a:solidFill>
                  <a:srgbClr val="2A2742"/>
                </a:solidFill>
                <a:latin typeface="Arimo" pitchFamily="34" charset="0"/>
                <a:ea typeface="Arimo" pitchFamily="34" charset="-122"/>
                <a:cs typeface="Arimo" pitchFamily="34" charset="-120"/>
              </a:rPr>
              <a:t>Global average temperatures are rising due to the increasing concentration of greenhouse gases in the atmosphere.</a:t>
            </a:r>
            <a:endParaRPr lang="en-US" sz="1750" dirty="0"/>
          </a:p>
        </p:txBody>
      </p:sp>
      <p:pic>
        <p:nvPicPr>
          <p:cNvPr id="10" name="Image 2" descr="preencoded.png">    </p:cNvPr>
          <p:cNvPicPr>
            <a:picLocks noChangeAspect="1"/>
          </p:cNvPicPr>
          <p:nvPr/>
        </p:nvPicPr>
        <p:blipFill>
          <a:blip r:embed="rId3"/>
          <a:stretch>
            <a:fillRect/>
          </a:stretch>
        </p:blipFill>
        <p:spPr>
          <a:xfrm>
            <a:off x="7483912" y="3825121"/>
            <a:ext cx="562332" cy="562332"/>
          </a:xfrm>
          <a:prstGeom prst="rect">
            <a:avLst/>
          </a:prstGeom>
        </p:spPr>
      </p:pic>
      <p:sp>
        <p:nvSpPr>
          <p:cNvPr id="11" name="Text 6"/>
          <p:cNvSpPr/>
          <p:nvPr/>
        </p:nvSpPr>
        <p:spPr>
          <a:xfrm>
            <a:off x="7483912" y="4612362"/>
            <a:ext cx="2811899" cy="351472"/>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pitchFamily="34" charset="0"/>
                <a:ea typeface="Outfit" pitchFamily="34" charset="-122"/>
                <a:cs typeface="Outfit" pitchFamily="34" charset="-120"/>
              </a:rPr>
              <a:t>Sea Level Rise</a:t>
            </a:r>
            <a:endParaRPr lang="en-US" sz="2200" dirty="0"/>
          </a:p>
        </p:txBody>
      </p:sp>
      <p:sp>
        <p:nvSpPr>
          <p:cNvPr id="12" name="Text 7"/>
          <p:cNvSpPr/>
          <p:nvPr/>
        </p:nvSpPr>
        <p:spPr>
          <a:xfrm>
            <a:off x="7483912" y="5098733"/>
            <a:ext cx="3010853" cy="1799034"/>
          </a:xfrm>
          <a:prstGeom prst="rect">
            <a:avLst/>
          </a:prstGeom>
          <a:noFill/>
          <a:ln/>
        </p:spPr>
        <p:txBody>
          <a:bodyPr wrap="square" lIns="0" tIns="0" rIns="0" bIns="0" rtlCol="0" anchor="t"/>
          <a:lstStyle/>
          <a:p>
            <a:pPr algn="l" indent="0" marL="0">
              <a:lnSpc>
                <a:spcPts val="2800"/>
              </a:lnSpc>
              <a:buNone/>
            </a:pPr>
            <a:r>
              <a:rPr lang="en-US" sz="1750" dirty="0">
                <a:solidFill>
                  <a:srgbClr val="2A2742"/>
                </a:solidFill>
                <a:latin typeface="Arimo" pitchFamily="34" charset="0"/>
                <a:ea typeface="Arimo" pitchFamily="34" charset="-122"/>
                <a:cs typeface="Arimo" pitchFamily="34" charset="-120"/>
              </a:rPr>
              <a:t>As global temperatures rise, ice sheets and glaciers melt, contributing to rising sea levels, posing a threat to coastal communities.</a:t>
            </a:r>
            <a:endParaRPr lang="en-US" sz="1750" dirty="0"/>
          </a:p>
        </p:txBody>
      </p:sp>
      <p:pic>
        <p:nvPicPr>
          <p:cNvPr id="13" name="Image 3" descr="preencoded.png">    </p:cNvPr>
          <p:cNvPicPr>
            <a:picLocks noChangeAspect="1"/>
          </p:cNvPicPr>
          <p:nvPr/>
        </p:nvPicPr>
        <p:blipFill>
          <a:blip r:embed="rId4"/>
          <a:stretch>
            <a:fillRect/>
          </a:stretch>
        </p:blipFill>
        <p:spPr>
          <a:xfrm>
            <a:off x="10832187" y="3825121"/>
            <a:ext cx="562332" cy="562332"/>
          </a:xfrm>
          <a:prstGeom prst="rect">
            <a:avLst/>
          </a:prstGeom>
        </p:spPr>
      </p:pic>
      <p:sp>
        <p:nvSpPr>
          <p:cNvPr id="14" name="Text 8"/>
          <p:cNvSpPr/>
          <p:nvPr/>
        </p:nvSpPr>
        <p:spPr>
          <a:xfrm>
            <a:off x="10832187" y="4612362"/>
            <a:ext cx="3010972" cy="702945"/>
          </a:xfrm>
          <a:prstGeom prst="rect">
            <a:avLst/>
          </a:prstGeom>
          <a:noFill/>
          <a:ln/>
        </p:spPr>
        <p:txBody>
          <a:bodyPr wrap="square" lIns="0" tIns="0" rIns="0" bIns="0" rtlCol="0" anchor="t"/>
          <a:lstStyle/>
          <a:p>
            <a:pPr algn="l" indent="0" marL="0">
              <a:lnSpc>
                <a:spcPts val="2750"/>
              </a:lnSpc>
              <a:buNone/>
            </a:pPr>
            <a:r>
              <a:rPr lang="en-US" sz="2200" b="1" dirty="0">
                <a:solidFill>
                  <a:srgbClr val="2A2742"/>
                </a:solidFill>
                <a:latin typeface="Outfit" pitchFamily="34" charset="0"/>
                <a:ea typeface="Outfit" pitchFamily="34" charset="-122"/>
                <a:cs typeface="Outfit" pitchFamily="34" charset="-120"/>
              </a:rPr>
              <a:t>Extreme Weather Events</a:t>
            </a:r>
            <a:endParaRPr lang="en-US" sz="2200" dirty="0"/>
          </a:p>
        </p:txBody>
      </p:sp>
      <p:sp>
        <p:nvSpPr>
          <p:cNvPr id="15" name="Text 9"/>
          <p:cNvSpPr/>
          <p:nvPr/>
        </p:nvSpPr>
        <p:spPr>
          <a:xfrm>
            <a:off x="10832187" y="5450205"/>
            <a:ext cx="3010972" cy="2158841"/>
          </a:xfrm>
          <a:prstGeom prst="rect">
            <a:avLst/>
          </a:prstGeom>
          <a:noFill/>
          <a:ln/>
        </p:spPr>
        <p:txBody>
          <a:bodyPr wrap="square" lIns="0" tIns="0" rIns="0" bIns="0" rtlCol="0" anchor="t"/>
          <a:lstStyle/>
          <a:p>
            <a:pPr algn="l" indent="0" marL="0">
              <a:lnSpc>
                <a:spcPts val="2800"/>
              </a:lnSpc>
              <a:buNone/>
            </a:pPr>
            <a:r>
              <a:rPr lang="en-US" sz="1750" dirty="0">
                <a:solidFill>
                  <a:srgbClr val="2A2742"/>
                </a:solidFill>
                <a:latin typeface="Arimo" pitchFamily="34" charset="0"/>
                <a:ea typeface="Arimo" pitchFamily="34" charset="-122"/>
                <a:cs typeface="Arimo" pitchFamily="34" charset="-120"/>
              </a:rPr>
              <a:t>Climate change is increasing the frequency and intensity of extreme weather events, including hurricanes, droughts, floods, and wildfires.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9735" y="594003"/>
            <a:ext cx="10161508" cy="660440"/>
          </a:xfrm>
          <a:prstGeom prst="rect">
            <a:avLst/>
          </a:prstGeom>
          <a:noFill/>
          <a:ln/>
        </p:spPr>
        <p:txBody>
          <a:bodyPr wrap="none" lIns="0" tIns="0" rIns="0" bIns="0" rtlCol="0" anchor="t"/>
          <a:lstStyle/>
          <a:p>
            <a:pPr indent="0" marL="0">
              <a:lnSpc>
                <a:spcPts val="5200"/>
              </a:lnSpc>
              <a:buNone/>
            </a:pPr>
            <a:r>
              <a:rPr lang="en-US" sz="4150" b="1" dirty="0">
                <a:solidFill>
                  <a:srgbClr val="231971"/>
                </a:solidFill>
                <a:latin typeface="Outfit" pitchFamily="34" charset="0"/>
                <a:ea typeface="Outfit" pitchFamily="34" charset="-122"/>
                <a:cs typeface="Outfit" pitchFamily="34" charset="-120"/>
              </a:rPr>
              <a:t>Strategies for Climate Change Mitigation</a:t>
            </a:r>
            <a:endParaRPr lang="en-US" sz="4150" dirty="0"/>
          </a:p>
        </p:txBody>
      </p:sp>
      <p:sp>
        <p:nvSpPr>
          <p:cNvPr id="3" name="Text 1"/>
          <p:cNvSpPr/>
          <p:nvPr/>
        </p:nvSpPr>
        <p:spPr>
          <a:xfrm>
            <a:off x="739735" y="1677114"/>
            <a:ext cx="13150929" cy="1690687"/>
          </a:xfrm>
          <a:prstGeom prst="rect">
            <a:avLst/>
          </a:prstGeom>
          <a:noFill/>
          <a:ln/>
        </p:spPr>
        <p:txBody>
          <a:bodyPr wrap="square" lIns="0" tIns="0" rIns="0" bIns="0" rtlCol="0" anchor="t"/>
          <a:lstStyle/>
          <a:p>
            <a:pPr indent="0" marL="0">
              <a:lnSpc>
                <a:spcPts val="2650"/>
              </a:lnSpc>
              <a:buNone/>
            </a:pPr>
            <a:r>
              <a:rPr lang="en-US" sz="1650" dirty="0">
                <a:solidFill>
                  <a:srgbClr val="2A2742"/>
                </a:solidFill>
                <a:latin typeface="Arimo" pitchFamily="34" charset="0"/>
                <a:ea typeface="Arimo" pitchFamily="34" charset="-122"/>
                <a:cs typeface="Arimo" pitchFamily="34" charset="-120"/>
              </a:rPr>
              <a:t>Addressing climate change requires a multi-pronged approach involving technological advancements, policy changes, and behavioral shifts. Transitioning to renewable energy sources is paramount, reducing reliance on fossil fuels. Developing and deploying carbon capture and storage technologies can help mitigate emissions from existing industrial processes. Promoting energy efficiency measures in homes, businesses, and transportation can significantly reduce energy consumption and emissions. These efforts necessitate collaborations between governments, businesses, and individuals to create a sustainable future.</a:t>
            </a:r>
            <a:endParaRPr lang="en-US" sz="1650" dirty="0"/>
          </a:p>
        </p:txBody>
      </p:sp>
      <p:sp>
        <p:nvSpPr>
          <p:cNvPr id="4" name="Shape 2"/>
          <p:cNvSpPr/>
          <p:nvPr/>
        </p:nvSpPr>
        <p:spPr>
          <a:xfrm>
            <a:off x="739735" y="3605570"/>
            <a:ext cx="6469856" cy="1909286"/>
          </a:xfrm>
          <a:prstGeom prst="roundRect">
            <a:avLst>
              <a:gd name="adj" fmla="val 4650"/>
            </a:avLst>
          </a:prstGeom>
          <a:solidFill>
            <a:srgbClr val="E9E6FA"/>
          </a:solidFill>
          <a:ln w="7620">
            <a:solidFill>
              <a:srgbClr val="BDB8DF"/>
            </a:solidFill>
            <a:prstDash val="solid"/>
          </a:ln>
        </p:spPr>
      </p:sp>
      <p:sp>
        <p:nvSpPr>
          <p:cNvPr id="5" name="Text 3"/>
          <p:cNvSpPr/>
          <p:nvPr/>
        </p:nvSpPr>
        <p:spPr>
          <a:xfrm>
            <a:off x="958691" y="3824526"/>
            <a:ext cx="2641997" cy="330160"/>
          </a:xfrm>
          <a:prstGeom prst="rect">
            <a:avLst/>
          </a:prstGeom>
          <a:noFill/>
          <a:ln/>
        </p:spPr>
        <p:txBody>
          <a:bodyPr wrap="none" lIns="0" tIns="0" rIns="0" bIns="0" rtlCol="0" anchor="t"/>
          <a:lstStyle/>
          <a:p>
            <a:pPr indent="0" marL="0">
              <a:lnSpc>
                <a:spcPts val="2600"/>
              </a:lnSpc>
              <a:buNone/>
            </a:pPr>
            <a:r>
              <a:rPr lang="en-US" sz="2050" b="1" dirty="0">
                <a:solidFill>
                  <a:srgbClr val="2A2742"/>
                </a:solidFill>
                <a:latin typeface="Outfit" pitchFamily="34" charset="0"/>
                <a:ea typeface="Outfit" pitchFamily="34" charset="-122"/>
                <a:cs typeface="Outfit" pitchFamily="34" charset="-120"/>
              </a:rPr>
              <a:t>Renewable Energy</a:t>
            </a:r>
            <a:endParaRPr lang="en-US" sz="2050" dirty="0"/>
          </a:p>
        </p:txBody>
      </p:sp>
      <p:sp>
        <p:nvSpPr>
          <p:cNvPr id="6" name="Text 4"/>
          <p:cNvSpPr/>
          <p:nvPr/>
        </p:nvSpPr>
        <p:spPr>
          <a:xfrm>
            <a:off x="958691" y="4281488"/>
            <a:ext cx="6031944" cy="1014413"/>
          </a:xfrm>
          <a:prstGeom prst="rect">
            <a:avLst/>
          </a:prstGeom>
          <a:noFill/>
          <a:ln/>
        </p:spPr>
        <p:txBody>
          <a:bodyPr wrap="square" lIns="0" tIns="0" rIns="0" bIns="0" rtlCol="0" anchor="t"/>
          <a:lstStyle/>
          <a:p>
            <a:pPr indent="0" marL="0">
              <a:lnSpc>
                <a:spcPts val="2650"/>
              </a:lnSpc>
              <a:buNone/>
            </a:pPr>
            <a:r>
              <a:rPr lang="en-US" sz="1650" dirty="0">
                <a:solidFill>
                  <a:srgbClr val="2A2742"/>
                </a:solidFill>
                <a:latin typeface="Arimo" pitchFamily="34" charset="0"/>
                <a:ea typeface="Arimo" pitchFamily="34" charset="-122"/>
                <a:cs typeface="Arimo" pitchFamily="34" charset="-120"/>
              </a:rPr>
              <a:t>Investing in renewable energy sources like solar, wind, and hydro power can significantly reduce greenhouse gas emissions.</a:t>
            </a:r>
            <a:endParaRPr lang="en-US" sz="1650" dirty="0"/>
          </a:p>
        </p:txBody>
      </p:sp>
      <p:sp>
        <p:nvSpPr>
          <p:cNvPr id="7" name="Shape 5"/>
          <p:cNvSpPr/>
          <p:nvPr/>
        </p:nvSpPr>
        <p:spPr>
          <a:xfrm>
            <a:off x="7420928" y="3605570"/>
            <a:ext cx="6469856" cy="1909286"/>
          </a:xfrm>
          <a:prstGeom prst="roundRect">
            <a:avLst>
              <a:gd name="adj" fmla="val 4650"/>
            </a:avLst>
          </a:prstGeom>
          <a:solidFill>
            <a:srgbClr val="E9E6FA"/>
          </a:solidFill>
          <a:ln w="7620">
            <a:solidFill>
              <a:srgbClr val="BDB8DF"/>
            </a:solidFill>
            <a:prstDash val="solid"/>
          </a:ln>
        </p:spPr>
      </p:sp>
      <p:sp>
        <p:nvSpPr>
          <p:cNvPr id="8" name="Text 6"/>
          <p:cNvSpPr/>
          <p:nvPr/>
        </p:nvSpPr>
        <p:spPr>
          <a:xfrm>
            <a:off x="7639883" y="3824526"/>
            <a:ext cx="2641997" cy="330160"/>
          </a:xfrm>
          <a:prstGeom prst="rect">
            <a:avLst/>
          </a:prstGeom>
          <a:noFill/>
          <a:ln/>
        </p:spPr>
        <p:txBody>
          <a:bodyPr wrap="none" lIns="0" tIns="0" rIns="0" bIns="0" rtlCol="0" anchor="t"/>
          <a:lstStyle/>
          <a:p>
            <a:pPr indent="0" marL="0">
              <a:lnSpc>
                <a:spcPts val="2600"/>
              </a:lnSpc>
              <a:buNone/>
            </a:pPr>
            <a:r>
              <a:rPr lang="en-US" sz="2050" b="1" dirty="0">
                <a:solidFill>
                  <a:srgbClr val="2A2742"/>
                </a:solidFill>
                <a:latin typeface="Outfit" pitchFamily="34" charset="0"/>
                <a:ea typeface="Outfit" pitchFamily="34" charset="-122"/>
                <a:cs typeface="Outfit" pitchFamily="34" charset="-120"/>
              </a:rPr>
              <a:t>Energy Efficiency</a:t>
            </a:r>
            <a:endParaRPr lang="en-US" sz="2050" dirty="0"/>
          </a:p>
        </p:txBody>
      </p:sp>
      <p:sp>
        <p:nvSpPr>
          <p:cNvPr id="9" name="Text 7"/>
          <p:cNvSpPr/>
          <p:nvPr/>
        </p:nvSpPr>
        <p:spPr>
          <a:xfrm>
            <a:off x="7639883" y="4281488"/>
            <a:ext cx="6031944" cy="1014413"/>
          </a:xfrm>
          <a:prstGeom prst="rect">
            <a:avLst/>
          </a:prstGeom>
          <a:noFill/>
          <a:ln/>
        </p:spPr>
        <p:txBody>
          <a:bodyPr wrap="square" lIns="0" tIns="0" rIns="0" bIns="0" rtlCol="0" anchor="t"/>
          <a:lstStyle/>
          <a:p>
            <a:pPr indent="0" marL="0">
              <a:lnSpc>
                <a:spcPts val="2650"/>
              </a:lnSpc>
              <a:buNone/>
            </a:pPr>
            <a:r>
              <a:rPr lang="en-US" sz="1650" dirty="0">
                <a:solidFill>
                  <a:srgbClr val="2A2742"/>
                </a:solidFill>
                <a:latin typeface="Arimo" pitchFamily="34" charset="0"/>
                <a:ea typeface="Arimo" pitchFamily="34" charset="-122"/>
                <a:cs typeface="Arimo" pitchFamily="34" charset="-120"/>
              </a:rPr>
              <a:t>Improving energy efficiency in homes, businesses, and transportation systems can reduce energy consumption and emissions.</a:t>
            </a:r>
            <a:endParaRPr lang="en-US" sz="1650" dirty="0"/>
          </a:p>
        </p:txBody>
      </p:sp>
      <p:sp>
        <p:nvSpPr>
          <p:cNvPr id="10" name="Shape 8"/>
          <p:cNvSpPr/>
          <p:nvPr/>
        </p:nvSpPr>
        <p:spPr>
          <a:xfrm>
            <a:off x="739735" y="5726192"/>
            <a:ext cx="6469856" cy="1909286"/>
          </a:xfrm>
          <a:prstGeom prst="roundRect">
            <a:avLst>
              <a:gd name="adj" fmla="val 4650"/>
            </a:avLst>
          </a:prstGeom>
          <a:solidFill>
            <a:srgbClr val="E9E6FA"/>
          </a:solidFill>
          <a:ln w="7620">
            <a:solidFill>
              <a:srgbClr val="BDB8DF"/>
            </a:solidFill>
            <a:prstDash val="solid"/>
          </a:ln>
        </p:spPr>
      </p:sp>
      <p:sp>
        <p:nvSpPr>
          <p:cNvPr id="11" name="Text 9"/>
          <p:cNvSpPr/>
          <p:nvPr/>
        </p:nvSpPr>
        <p:spPr>
          <a:xfrm>
            <a:off x="958691" y="5945148"/>
            <a:ext cx="3535799" cy="330160"/>
          </a:xfrm>
          <a:prstGeom prst="rect">
            <a:avLst/>
          </a:prstGeom>
          <a:noFill/>
          <a:ln/>
        </p:spPr>
        <p:txBody>
          <a:bodyPr wrap="none" lIns="0" tIns="0" rIns="0" bIns="0" rtlCol="0" anchor="t"/>
          <a:lstStyle/>
          <a:p>
            <a:pPr indent="0" marL="0">
              <a:lnSpc>
                <a:spcPts val="2600"/>
              </a:lnSpc>
              <a:buNone/>
            </a:pPr>
            <a:r>
              <a:rPr lang="en-US" sz="2050" b="1" dirty="0">
                <a:solidFill>
                  <a:srgbClr val="2A2742"/>
                </a:solidFill>
                <a:latin typeface="Outfit" pitchFamily="34" charset="0"/>
                <a:ea typeface="Outfit" pitchFamily="34" charset="-122"/>
                <a:cs typeface="Outfit" pitchFamily="34" charset="-120"/>
              </a:rPr>
              <a:t>Carbon Capture and Storage</a:t>
            </a:r>
            <a:endParaRPr lang="en-US" sz="2050" dirty="0"/>
          </a:p>
        </p:txBody>
      </p:sp>
      <p:sp>
        <p:nvSpPr>
          <p:cNvPr id="12" name="Text 10"/>
          <p:cNvSpPr/>
          <p:nvPr/>
        </p:nvSpPr>
        <p:spPr>
          <a:xfrm>
            <a:off x="958691" y="6402110"/>
            <a:ext cx="6031944" cy="1014413"/>
          </a:xfrm>
          <a:prstGeom prst="rect">
            <a:avLst/>
          </a:prstGeom>
          <a:noFill/>
          <a:ln/>
        </p:spPr>
        <p:txBody>
          <a:bodyPr wrap="square" lIns="0" tIns="0" rIns="0" bIns="0" rtlCol="0" anchor="t"/>
          <a:lstStyle/>
          <a:p>
            <a:pPr indent="0" marL="0">
              <a:lnSpc>
                <a:spcPts val="2650"/>
              </a:lnSpc>
              <a:buNone/>
            </a:pPr>
            <a:r>
              <a:rPr lang="en-US" sz="1650" dirty="0">
                <a:solidFill>
                  <a:srgbClr val="2A2742"/>
                </a:solidFill>
                <a:latin typeface="Arimo" pitchFamily="34" charset="0"/>
                <a:ea typeface="Arimo" pitchFamily="34" charset="-122"/>
                <a:cs typeface="Arimo" pitchFamily="34" charset="-120"/>
              </a:rPr>
              <a:t>Developing and deploying technologies to capture and store carbon dioxide from industrial processes can help mitigate emissions.</a:t>
            </a:r>
            <a:endParaRPr lang="en-US" sz="1650" dirty="0"/>
          </a:p>
        </p:txBody>
      </p:sp>
      <p:sp>
        <p:nvSpPr>
          <p:cNvPr id="13" name="Shape 11"/>
          <p:cNvSpPr/>
          <p:nvPr/>
        </p:nvSpPr>
        <p:spPr>
          <a:xfrm>
            <a:off x="7420928" y="5726192"/>
            <a:ext cx="6469856" cy="1909286"/>
          </a:xfrm>
          <a:prstGeom prst="roundRect">
            <a:avLst>
              <a:gd name="adj" fmla="val 4650"/>
            </a:avLst>
          </a:prstGeom>
          <a:solidFill>
            <a:srgbClr val="E9E6FA"/>
          </a:solidFill>
          <a:ln w="7620">
            <a:solidFill>
              <a:srgbClr val="BDB8DF"/>
            </a:solidFill>
            <a:prstDash val="solid"/>
          </a:ln>
        </p:spPr>
      </p:sp>
      <p:sp>
        <p:nvSpPr>
          <p:cNvPr id="14" name="Text 12"/>
          <p:cNvSpPr/>
          <p:nvPr/>
        </p:nvSpPr>
        <p:spPr>
          <a:xfrm>
            <a:off x="7639883" y="5945148"/>
            <a:ext cx="3381018" cy="330160"/>
          </a:xfrm>
          <a:prstGeom prst="rect">
            <a:avLst/>
          </a:prstGeom>
          <a:noFill/>
          <a:ln/>
        </p:spPr>
        <p:txBody>
          <a:bodyPr wrap="none" lIns="0" tIns="0" rIns="0" bIns="0" rtlCol="0" anchor="t"/>
          <a:lstStyle/>
          <a:p>
            <a:pPr indent="0" marL="0">
              <a:lnSpc>
                <a:spcPts val="2600"/>
              </a:lnSpc>
              <a:buNone/>
            </a:pPr>
            <a:r>
              <a:rPr lang="en-US" sz="2050" b="1" dirty="0">
                <a:solidFill>
                  <a:srgbClr val="2A2742"/>
                </a:solidFill>
                <a:latin typeface="Outfit" pitchFamily="34" charset="0"/>
                <a:ea typeface="Outfit" pitchFamily="34" charset="-122"/>
                <a:cs typeface="Outfit" pitchFamily="34" charset="-120"/>
              </a:rPr>
              <a:t>Sustainable Transportation</a:t>
            </a:r>
            <a:endParaRPr lang="en-US" sz="2050" dirty="0"/>
          </a:p>
        </p:txBody>
      </p:sp>
      <p:sp>
        <p:nvSpPr>
          <p:cNvPr id="15" name="Text 13"/>
          <p:cNvSpPr/>
          <p:nvPr/>
        </p:nvSpPr>
        <p:spPr>
          <a:xfrm>
            <a:off x="7639883" y="6402110"/>
            <a:ext cx="6031944" cy="676275"/>
          </a:xfrm>
          <a:prstGeom prst="rect">
            <a:avLst/>
          </a:prstGeom>
          <a:noFill/>
          <a:ln/>
        </p:spPr>
        <p:txBody>
          <a:bodyPr wrap="square" lIns="0" tIns="0" rIns="0" bIns="0" rtlCol="0" anchor="t"/>
          <a:lstStyle/>
          <a:p>
            <a:pPr indent="0" marL="0">
              <a:lnSpc>
                <a:spcPts val="2650"/>
              </a:lnSpc>
              <a:buNone/>
            </a:pPr>
            <a:r>
              <a:rPr lang="en-US" sz="1650" dirty="0">
                <a:solidFill>
                  <a:srgbClr val="2A2742"/>
                </a:solidFill>
                <a:latin typeface="Arimo" pitchFamily="34" charset="0"/>
                <a:ea typeface="Arimo" pitchFamily="34" charset="-122"/>
                <a:cs typeface="Arimo" pitchFamily="34" charset="-120"/>
              </a:rPr>
              <a:t>Shifting towards electric vehicles, public transportation, and active modes of transport can reduce reliance on fossil fuels.</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15566" y="562213"/>
            <a:ext cx="8284131" cy="638889"/>
          </a:xfrm>
          <a:prstGeom prst="rect">
            <a:avLst/>
          </a:prstGeom>
          <a:noFill/>
          <a:ln/>
        </p:spPr>
        <p:txBody>
          <a:bodyPr wrap="none" lIns="0" tIns="0" rIns="0" bIns="0" rtlCol="0" anchor="t"/>
          <a:lstStyle/>
          <a:p>
            <a:pPr indent="0" marL="0">
              <a:lnSpc>
                <a:spcPts val="5000"/>
              </a:lnSpc>
              <a:buNone/>
            </a:pPr>
            <a:r>
              <a:rPr lang="en-US" sz="4000" b="1" dirty="0">
                <a:solidFill>
                  <a:srgbClr val="231971"/>
                </a:solidFill>
                <a:latin typeface="Outfit" pitchFamily="34" charset="0"/>
                <a:ea typeface="Outfit" pitchFamily="34" charset="-122"/>
                <a:cs typeface="Outfit" pitchFamily="34" charset="-120"/>
              </a:rPr>
              <a:t>Transitioning to Renewable Energy</a:t>
            </a:r>
            <a:endParaRPr lang="en-US" sz="4000" dirty="0"/>
          </a:p>
        </p:txBody>
      </p:sp>
      <p:sp>
        <p:nvSpPr>
          <p:cNvPr id="3" name="Text 1"/>
          <p:cNvSpPr/>
          <p:nvPr/>
        </p:nvSpPr>
        <p:spPr>
          <a:xfrm>
            <a:off x="715566" y="1609963"/>
            <a:ext cx="13199269" cy="1308259"/>
          </a:xfrm>
          <a:prstGeom prst="rect">
            <a:avLst/>
          </a:prstGeom>
          <a:noFill/>
          <a:ln/>
        </p:spPr>
        <p:txBody>
          <a:bodyPr wrap="square" lIns="0" tIns="0" rIns="0" bIns="0" rtlCol="0" anchor="t"/>
          <a:lstStyle/>
          <a:p>
            <a:pPr indent="0" marL="0">
              <a:lnSpc>
                <a:spcPts val="2550"/>
              </a:lnSpc>
              <a:buNone/>
            </a:pPr>
            <a:r>
              <a:rPr lang="en-US" sz="1600" dirty="0">
                <a:solidFill>
                  <a:srgbClr val="2A2742"/>
                </a:solidFill>
                <a:latin typeface="Arimo" pitchFamily="34" charset="0"/>
                <a:ea typeface="Arimo" pitchFamily="34" charset="-122"/>
                <a:cs typeface="Arimo" pitchFamily="34" charset="-120"/>
              </a:rPr>
              <a:t>The transition to a renewable energy future is essential for mitigating climate change. Investing in research and development of renewable energy technologies, including solar, wind, hydro, and geothermal, will be crucial. Policy changes, such as tax incentives and subsidies, can encourage investments in renewable energy infrastructure. Additionally, promoting energy efficiency and reducing energy waste are critical components of a successful transition to renewable energy.</a:t>
            </a:r>
            <a:endParaRPr lang="en-US" sz="1600" dirty="0"/>
          </a:p>
        </p:txBody>
      </p:sp>
      <p:pic>
        <p:nvPicPr>
          <p:cNvPr id="4" name="Image 0" descr="preencoded.png">    </p:cNvPr>
          <p:cNvPicPr>
            <a:picLocks noChangeAspect="1"/>
          </p:cNvPicPr>
          <p:nvPr/>
        </p:nvPicPr>
        <p:blipFill>
          <a:blip r:embed="rId1"/>
          <a:stretch>
            <a:fillRect/>
          </a:stretch>
        </p:blipFill>
        <p:spPr>
          <a:xfrm>
            <a:off x="715566" y="3148132"/>
            <a:ext cx="4195286" cy="2592824"/>
          </a:xfrm>
          <a:prstGeom prst="rect">
            <a:avLst/>
          </a:prstGeom>
        </p:spPr>
      </p:pic>
      <p:sp>
        <p:nvSpPr>
          <p:cNvPr id="5" name="Text 2"/>
          <p:cNvSpPr/>
          <p:nvPr/>
        </p:nvSpPr>
        <p:spPr>
          <a:xfrm>
            <a:off x="715566" y="5996464"/>
            <a:ext cx="2555677" cy="319445"/>
          </a:xfrm>
          <a:prstGeom prst="rect">
            <a:avLst/>
          </a:prstGeom>
          <a:noFill/>
          <a:ln/>
        </p:spPr>
        <p:txBody>
          <a:bodyPr wrap="none" lIns="0" tIns="0" rIns="0" bIns="0" rtlCol="0" anchor="t"/>
          <a:lstStyle/>
          <a:p>
            <a:pPr algn="l" indent="0" marL="0">
              <a:lnSpc>
                <a:spcPts val="2500"/>
              </a:lnSpc>
              <a:buNone/>
            </a:pPr>
            <a:r>
              <a:rPr lang="en-US" sz="2000" b="1" dirty="0">
                <a:solidFill>
                  <a:srgbClr val="2A2742"/>
                </a:solidFill>
                <a:latin typeface="Outfit" pitchFamily="34" charset="0"/>
                <a:ea typeface="Outfit" pitchFamily="34" charset="-122"/>
                <a:cs typeface="Outfit" pitchFamily="34" charset="-120"/>
              </a:rPr>
              <a:t>Solar Energy</a:t>
            </a:r>
            <a:endParaRPr lang="en-US" sz="2000" dirty="0"/>
          </a:p>
        </p:txBody>
      </p:sp>
      <p:sp>
        <p:nvSpPr>
          <p:cNvPr id="6" name="Text 3"/>
          <p:cNvSpPr/>
          <p:nvPr/>
        </p:nvSpPr>
        <p:spPr>
          <a:xfrm>
            <a:off x="715566" y="6438543"/>
            <a:ext cx="4195286" cy="981194"/>
          </a:xfrm>
          <a:prstGeom prst="rect">
            <a:avLst/>
          </a:prstGeom>
          <a:noFill/>
          <a:ln/>
        </p:spPr>
        <p:txBody>
          <a:bodyPr wrap="squar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Solar energy harnesses the power of the sun to generate electricity, offering a clean and sustainable energy source.</a:t>
            </a:r>
            <a:endParaRPr lang="en-US" sz="1600" dirty="0"/>
          </a:p>
        </p:txBody>
      </p:sp>
      <p:pic>
        <p:nvPicPr>
          <p:cNvPr id="7" name="Image 1" descr="preencoded.png">    </p:cNvPr>
          <p:cNvPicPr>
            <a:picLocks noChangeAspect="1"/>
          </p:cNvPicPr>
          <p:nvPr/>
        </p:nvPicPr>
        <p:blipFill>
          <a:blip r:embed="rId2"/>
          <a:stretch>
            <a:fillRect/>
          </a:stretch>
        </p:blipFill>
        <p:spPr>
          <a:xfrm>
            <a:off x="5217438" y="3148132"/>
            <a:ext cx="4195405" cy="2592943"/>
          </a:xfrm>
          <a:prstGeom prst="rect">
            <a:avLst/>
          </a:prstGeom>
        </p:spPr>
      </p:pic>
      <p:sp>
        <p:nvSpPr>
          <p:cNvPr id="8" name="Text 4"/>
          <p:cNvSpPr/>
          <p:nvPr/>
        </p:nvSpPr>
        <p:spPr>
          <a:xfrm>
            <a:off x="5217438" y="5996583"/>
            <a:ext cx="2555677" cy="319445"/>
          </a:xfrm>
          <a:prstGeom prst="rect">
            <a:avLst/>
          </a:prstGeom>
          <a:noFill/>
          <a:ln/>
        </p:spPr>
        <p:txBody>
          <a:bodyPr wrap="none" lIns="0" tIns="0" rIns="0" bIns="0" rtlCol="0" anchor="t"/>
          <a:lstStyle/>
          <a:p>
            <a:pPr algn="l" indent="0" marL="0">
              <a:lnSpc>
                <a:spcPts val="2500"/>
              </a:lnSpc>
              <a:buNone/>
            </a:pPr>
            <a:r>
              <a:rPr lang="en-US" sz="2000" b="1" dirty="0">
                <a:solidFill>
                  <a:srgbClr val="2A2742"/>
                </a:solidFill>
                <a:latin typeface="Outfit" pitchFamily="34" charset="0"/>
                <a:ea typeface="Outfit" pitchFamily="34" charset="-122"/>
                <a:cs typeface="Outfit" pitchFamily="34" charset="-120"/>
              </a:rPr>
              <a:t>Wind Energy</a:t>
            </a:r>
            <a:endParaRPr lang="en-US" sz="2000" dirty="0"/>
          </a:p>
        </p:txBody>
      </p:sp>
      <p:sp>
        <p:nvSpPr>
          <p:cNvPr id="9" name="Text 5"/>
          <p:cNvSpPr/>
          <p:nvPr/>
        </p:nvSpPr>
        <p:spPr>
          <a:xfrm>
            <a:off x="5217438" y="6438662"/>
            <a:ext cx="4195405" cy="981194"/>
          </a:xfrm>
          <a:prstGeom prst="rect">
            <a:avLst/>
          </a:prstGeom>
          <a:noFill/>
          <a:ln/>
        </p:spPr>
        <p:txBody>
          <a:bodyPr wrap="squar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Wind energy utilizes the power of wind to generate electricity, providing a reliable and environmentally friendly energy source.</a:t>
            </a:r>
            <a:endParaRPr lang="en-US" sz="1600" dirty="0"/>
          </a:p>
        </p:txBody>
      </p:sp>
      <p:pic>
        <p:nvPicPr>
          <p:cNvPr id="10" name="Image 2" descr="preencoded.png">    </p:cNvPr>
          <p:cNvPicPr>
            <a:picLocks noChangeAspect="1"/>
          </p:cNvPicPr>
          <p:nvPr/>
        </p:nvPicPr>
        <p:blipFill>
          <a:blip r:embed="rId3"/>
          <a:stretch>
            <a:fillRect/>
          </a:stretch>
        </p:blipFill>
        <p:spPr>
          <a:xfrm>
            <a:off x="9719429" y="3148132"/>
            <a:ext cx="4195286" cy="2592824"/>
          </a:xfrm>
          <a:prstGeom prst="rect">
            <a:avLst/>
          </a:prstGeom>
        </p:spPr>
      </p:pic>
      <p:sp>
        <p:nvSpPr>
          <p:cNvPr id="11" name="Text 6"/>
          <p:cNvSpPr/>
          <p:nvPr/>
        </p:nvSpPr>
        <p:spPr>
          <a:xfrm>
            <a:off x="9719429" y="5996464"/>
            <a:ext cx="2555677" cy="319445"/>
          </a:xfrm>
          <a:prstGeom prst="rect">
            <a:avLst/>
          </a:prstGeom>
          <a:noFill/>
          <a:ln/>
        </p:spPr>
        <p:txBody>
          <a:bodyPr wrap="none" lIns="0" tIns="0" rIns="0" bIns="0" rtlCol="0" anchor="t"/>
          <a:lstStyle/>
          <a:p>
            <a:pPr algn="l" indent="0" marL="0">
              <a:lnSpc>
                <a:spcPts val="2500"/>
              </a:lnSpc>
              <a:buNone/>
            </a:pPr>
            <a:r>
              <a:rPr lang="en-US" sz="2000" b="1" dirty="0">
                <a:solidFill>
                  <a:srgbClr val="2A2742"/>
                </a:solidFill>
                <a:latin typeface="Outfit" pitchFamily="34" charset="0"/>
                <a:ea typeface="Outfit" pitchFamily="34" charset="-122"/>
                <a:cs typeface="Outfit" pitchFamily="34" charset="-120"/>
              </a:rPr>
              <a:t>Hydropower</a:t>
            </a:r>
            <a:endParaRPr lang="en-US" sz="2000" dirty="0"/>
          </a:p>
        </p:txBody>
      </p:sp>
      <p:sp>
        <p:nvSpPr>
          <p:cNvPr id="12" name="Text 7"/>
          <p:cNvSpPr/>
          <p:nvPr/>
        </p:nvSpPr>
        <p:spPr>
          <a:xfrm>
            <a:off x="9719429" y="6438543"/>
            <a:ext cx="4195286" cy="1308259"/>
          </a:xfrm>
          <a:prstGeom prst="rect">
            <a:avLst/>
          </a:prstGeom>
          <a:noFill/>
          <a:ln/>
        </p:spPr>
        <p:txBody>
          <a:bodyPr wrap="squar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Hydropower utilizes the flow of water to generate electricity, providing a clean and reliable energy source, particularly in regions with abundant water resources.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2024-09-27T08:41:27Z</dcterms:created>
  <dcterms:modified xsi:type="dcterms:W3CDTF">2024-09-27T08:41:27Z</dcterms:modified>
</cp:coreProperties>
</file>